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0D_8F4B7C38.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6" r:id="rId5"/>
    <p:sldId id="260" r:id="rId6"/>
    <p:sldId id="264" r:id="rId7"/>
    <p:sldId id="278" r:id="rId8"/>
    <p:sldId id="265" r:id="rId9"/>
    <p:sldId id="279" r:id="rId10"/>
    <p:sldId id="261" r:id="rId11"/>
    <p:sldId id="280" r:id="rId12"/>
    <p:sldId id="259" r:id="rId13"/>
    <p:sldId id="269" r:id="rId14"/>
    <p:sldId id="275" r:id="rId15"/>
    <p:sldId id="277" r:id="rId16"/>
    <p:sldId id="274" r:id="rId17"/>
    <p:sldId id="262"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411B8F-A186-40F5-8C2C-713DFDACB221}">
          <p14:sldIdLst>
            <p14:sldId id="256"/>
            <p14:sldId id="260"/>
            <p14:sldId id="264"/>
            <p14:sldId id="278"/>
            <p14:sldId id="265"/>
            <p14:sldId id="279"/>
            <p14:sldId id="261"/>
            <p14:sldId id="280"/>
            <p14:sldId id="259"/>
            <p14:sldId id="269"/>
            <p14:sldId id="275"/>
            <p14:sldId id="277"/>
            <p14:sldId id="274"/>
            <p14:sldId id="262"/>
            <p14:sldId id="2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2B9258-1177-8267-71C5-0077209D4D08}" name="Kennelly, Catherine" initials="CK" userId="S::ck65@aru.ac.uk::56a121c2-cd27-4cdd-a08e-fa0ded408b1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1DAFF"/>
    <a:srgbClr val="90D5FF"/>
    <a:srgbClr val="99CCFF"/>
    <a:srgbClr val="0D0F01"/>
    <a:srgbClr val="99FF99"/>
    <a:srgbClr val="66FFFF"/>
    <a:srgbClr val="FFFFCC"/>
    <a:srgbClr val="FFCCFF"/>
    <a:srgbClr val="F8F8F8"/>
    <a:srgbClr val="193E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C7B28F-619B-4B41-A403-6D66E55D7210}" v="75" dt="2025-06-09T09:28:26.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1" d="100"/>
          <a:sy n="71" d="100"/>
        </p:scale>
        <p:origin x="444" y="48"/>
      </p:cViewPr>
      <p:guideLst/>
    </p:cSldViewPr>
  </p:slideViewPr>
  <p:notesTextViewPr>
    <p:cViewPr>
      <p:scale>
        <a:sx n="1" d="1"/>
        <a:sy n="1" d="1"/>
      </p:scale>
      <p:origin x="0" y="0"/>
    </p:cViewPr>
  </p:notesTextViewPr>
  <p:notesViewPr>
    <p:cSldViewPr snapToGrid="0">
      <p:cViewPr varScale="1">
        <p:scale>
          <a:sx n="57" d="100"/>
          <a:sy n="57" d="100"/>
        </p:scale>
        <p:origin x="2560"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lly, Catherine" userId="56a121c2-cd27-4cdd-a08e-fa0ded408b1d" providerId="ADAL" clId="{5FC7B28F-619B-4B41-A403-6D66E55D7210}"/>
    <pc:docChg chg="undo custSel addSld delSld modSld modSection">
      <pc:chgData name="Kennelly, Catherine" userId="56a121c2-cd27-4cdd-a08e-fa0ded408b1d" providerId="ADAL" clId="{5FC7B28F-619B-4B41-A403-6D66E55D7210}" dt="2025-06-09T09:58:34.039" v="1979"/>
      <pc:docMkLst>
        <pc:docMk/>
      </pc:docMkLst>
      <pc:sldChg chg="addSp delSp modSp mod">
        <pc:chgData name="Kennelly, Catherine" userId="56a121c2-cd27-4cdd-a08e-fa0ded408b1d" providerId="ADAL" clId="{5FC7B28F-619B-4B41-A403-6D66E55D7210}" dt="2025-06-09T09:26:30.299" v="1766" actId="478"/>
        <pc:sldMkLst>
          <pc:docMk/>
          <pc:sldMk cId="1306588139" sldId="256"/>
        </pc:sldMkLst>
        <pc:picChg chg="add del mod">
          <ac:chgData name="Kennelly, Catherine" userId="56a121c2-cd27-4cdd-a08e-fa0ded408b1d" providerId="ADAL" clId="{5FC7B28F-619B-4B41-A403-6D66E55D7210}" dt="2025-06-09T09:26:30.299" v="1766" actId="478"/>
          <ac:picMkLst>
            <pc:docMk/>
            <pc:sldMk cId="1306588139" sldId="256"/>
            <ac:picMk id="5" creationId="{C005E2E1-3EDA-7553-F8DC-ADC21532B06D}"/>
          </ac:picMkLst>
        </pc:picChg>
      </pc:sldChg>
      <pc:sldChg chg="del">
        <pc:chgData name="Kennelly, Catherine" userId="56a121c2-cd27-4cdd-a08e-fa0ded408b1d" providerId="ADAL" clId="{5FC7B28F-619B-4B41-A403-6D66E55D7210}" dt="2025-06-06T15:40:35.167" v="1268" actId="2696"/>
        <pc:sldMkLst>
          <pc:docMk/>
          <pc:sldMk cId="3310497643" sldId="258"/>
        </pc:sldMkLst>
      </pc:sldChg>
      <pc:sldChg chg="modNotesTx">
        <pc:chgData name="Kennelly, Catherine" userId="56a121c2-cd27-4cdd-a08e-fa0ded408b1d" providerId="ADAL" clId="{5FC7B28F-619B-4B41-A403-6D66E55D7210}" dt="2025-06-09T09:58:34.039" v="1979"/>
        <pc:sldMkLst>
          <pc:docMk/>
          <pc:sldMk cId="1502425523" sldId="260"/>
        </pc:sldMkLst>
      </pc:sldChg>
      <pc:sldChg chg="addSp modSp mod">
        <pc:chgData name="Kennelly, Catherine" userId="56a121c2-cd27-4cdd-a08e-fa0ded408b1d" providerId="ADAL" clId="{5FC7B28F-619B-4B41-A403-6D66E55D7210}" dt="2025-06-09T09:28:49.461" v="1783" actId="1076"/>
        <pc:sldMkLst>
          <pc:docMk/>
          <pc:sldMk cId="1222695960" sldId="264"/>
        </pc:sldMkLst>
        <pc:picChg chg="add mod">
          <ac:chgData name="Kennelly, Catherine" userId="56a121c2-cd27-4cdd-a08e-fa0ded408b1d" providerId="ADAL" clId="{5FC7B28F-619B-4B41-A403-6D66E55D7210}" dt="2025-06-09T09:28:49.461" v="1783" actId="1076"/>
          <ac:picMkLst>
            <pc:docMk/>
            <pc:sldMk cId="1222695960" sldId="264"/>
            <ac:picMk id="4" creationId="{71C8B81C-2E22-2E9C-8693-2B12DDD435F3}"/>
          </ac:picMkLst>
        </pc:picChg>
      </pc:sldChg>
      <pc:sldChg chg="addSp modSp mod">
        <pc:chgData name="Kennelly, Catherine" userId="56a121c2-cd27-4cdd-a08e-fa0ded408b1d" providerId="ADAL" clId="{5FC7B28F-619B-4B41-A403-6D66E55D7210}" dt="2025-06-09T09:27:35.815" v="1772" actId="1076"/>
        <pc:sldMkLst>
          <pc:docMk/>
          <pc:sldMk cId="2668012988" sldId="265"/>
        </pc:sldMkLst>
        <pc:picChg chg="add mod">
          <ac:chgData name="Kennelly, Catherine" userId="56a121c2-cd27-4cdd-a08e-fa0ded408b1d" providerId="ADAL" clId="{5FC7B28F-619B-4B41-A403-6D66E55D7210}" dt="2025-06-09T09:27:35.815" v="1772" actId="1076"/>
          <ac:picMkLst>
            <pc:docMk/>
            <pc:sldMk cId="2668012988" sldId="265"/>
            <ac:picMk id="14" creationId="{B8BCC4FF-E092-A749-0A8F-95BFD85C6817}"/>
          </ac:picMkLst>
        </pc:picChg>
      </pc:sldChg>
      <pc:sldChg chg="del">
        <pc:chgData name="Kennelly, Catherine" userId="56a121c2-cd27-4cdd-a08e-fa0ded408b1d" providerId="ADAL" clId="{5FC7B28F-619B-4B41-A403-6D66E55D7210}" dt="2025-06-06T15:41:08.130" v="1270" actId="2696"/>
        <pc:sldMkLst>
          <pc:docMk/>
          <pc:sldMk cId="3304419506" sldId="266"/>
        </pc:sldMkLst>
      </pc:sldChg>
      <pc:sldChg chg="del">
        <pc:chgData name="Kennelly, Catherine" userId="56a121c2-cd27-4cdd-a08e-fa0ded408b1d" providerId="ADAL" clId="{5FC7B28F-619B-4B41-A403-6D66E55D7210}" dt="2025-06-06T15:41:48.709" v="1272" actId="2696"/>
        <pc:sldMkLst>
          <pc:docMk/>
          <pc:sldMk cId="2544850119" sldId="267"/>
        </pc:sldMkLst>
      </pc:sldChg>
      <pc:sldChg chg="addSp modSp mod">
        <pc:chgData name="Kennelly, Catherine" userId="56a121c2-cd27-4cdd-a08e-fa0ded408b1d" providerId="ADAL" clId="{5FC7B28F-619B-4B41-A403-6D66E55D7210}" dt="2025-06-09T09:28:20.001" v="1780" actId="1076"/>
        <pc:sldMkLst>
          <pc:docMk/>
          <pc:sldMk cId="2404088888" sldId="269"/>
        </pc:sldMkLst>
        <pc:picChg chg="add mod">
          <ac:chgData name="Kennelly, Catherine" userId="56a121c2-cd27-4cdd-a08e-fa0ded408b1d" providerId="ADAL" clId="{5FC7B28F-619B-4B41-A403-6D66E55D7210}" dt="2025-06-09T09:28:20.001" v="1780" actId="1076"/>
          <ac:picMkLst>
            <pc:docMk/>
            <pc:sldMk cId="2404088888" sldId="269"/>
            <ac:picMk id="13" creationId="{51F01524-6952-8C1C-6DF8-CB4643584EF2}"/>
          </ac:picMkLst>
        </pc:picChg>
      </pc:sldChg>
      <pc:sldChg chg="addSp modSp mod modNotesTx">
        <pc:chgData name="Kennelly, Catherine" userId="56a121c2-cd27-4cdd-a08e-fa0ded408b1d" providerId="ADAL" clId="{5FC7B28F-619B-4B41-A403-6D66E55D7210}" dt="2025-06-09T09:28:29.997" v="1782" actId="1076"/>
        <pc:sldMkLst>
          <pc:docMk/>
          <pc:sldMk cId="549439083" sldId="270"/>
        </pc:sldMkLst>
        <pc:spChg chg="mod">
          <ac:chgData name="Kennelly, Catherine" userId="56a121c2-cd27-4cdd-a08e-fa0ded408b1d" providerId="ADAL" clId="{5FC7B28F-619B-4B41-A403-6D66E55D7210}" dt="2025-06-07T08:20:59.092" v="1395" actId="20577"/>
          <ac:spMkLst>
            <pc:docMk/>
            <pc:sldMk cId="549439083" sldId="270"/>
            <ac:spMk id="18" creationId="{C6E1372E-E71C-141C-3BFF-E32132397979}"/>
          </ac:spMkLst>
        </pc:spChg>
        <pc:picChg chg="add mod">
          <ac:chgData name="Kennelly, Catherine" userId="56a121c2-cd27-4cdd-a08e-fa0ded408b1d" providerId="ADAL" clId="{5FC7B28F-619B-4B41-A403-6D66E55D7210}" dt="2025-06-09T09:28:29.997" v="1782" actId="1076"/>
          <ac:picMkLst>
            <pc:docMk/>
            <pc:sldMk cId="549439083" sldId="270"/>
            <ac:picMk id="3" creationId="{69DE74B5-7D88-4C1F-0051-D9334B796137}"/>
          </ac:picMkLst>
        </pc:picChg>
      </pc:sldChg>
      <pc:sldChg chg="addSp modSp del">
        <pc:chgData name="Kennelly, Catherine" userId="56a121c2-cd27-4cdd-a08e-fa0ded408b1d" providerId="ADAL" clId="{5FC7B28F-619B-4B41-A403-6D66E55D7210}" dt="2025-06-06T14:42:19.616" v="371" actId="2696"/>
        <pc:sldMkLst>
          <pc:docMk/>
          <pc:sldMk cId="2980669966" sldId="272"/>
        </pc:sldMkLst>
      </pc:sldChg>
      <pc:sldChg chg="addSp delSp modSp mod modNotesTx">
        <pc:chgData name="Kennelly, Catherine" userId="56a121c2-cd27-4cdd-a08e-fa0ded408b1d" providerId="ADAL" clId="{5FC7B28F-619B-4B41-A403-6D66E55D7210}" dt="2025-06-09T08:20:00.358" v="1760" actId="20577"/>
        <pc:sldMkLst>
          <pc:docMk/>
          <pc:sldMk cId="2730616480" sldId="274"/>
        </pc:sldMkLst>
        <pc:spChg chg="add mod">
          <ac:chgData name="Kennelly, Catherine" userId="56a121c2-cd27-4cdd-a08e-fa0ded408b1d" providerId="ADAL" clId="{5FC7B28F-619B-4B41-A403-6D66E55D7210}" dt="2025-06-06T15:28:29.239" v="1216" actId="207"/>
          <ac:spMkLst>
            <pc:docMk/>
            <pc:sldMk cId="2730616480" sldId="274"/>
            <ac:spMk id="14" creationId="{0CC1CC1F-1FF0-AFDB-3307-3E5B8C229850}"/>
          </ac:spMkLst>
        </pc:spChg>
        <pc:spChg chg="add mod">
          <ac:chgData name="Kennelly, Catherine" userId="56a121c2-cd27-4cdd-a08e-fa0ded408b1d" providerId="ADAL" clId="{5FC7B28F-619B-4B41-A403-6D66E55D7210}" dt="2025-06-07T08:16:10.900" v="1323" actId="1076"/>
          <ac:spMkLst>
            <pc:docMk/>
            <pc:sldMk cId="2730616480" sldId="274"/>
            <ac:spMk id="15" creationId="{8B9E9715-E918-5FEE-7839-3AB7DBB62460}"/>
          </ac:spMkLst>
        </pc:spChg>
        <pc:spChg chg="add mod">
          <ac:chgData name="Kennelly, Catherine" userId="56a121c2-cd27-4cdd-a08e-fa0ded408b1d" providerId="ADAL" clId="{5FC7B28F-619B-4B41-A403-6D66E55D7210}" dt="2025-06-07T08:17:29.477" v="1334" actId="1076"/>
          <ac:spMkLst>
            <pc:docMk/>
            <pc:sldMk cId="2730616480" sldId="274"/>
            <ac:spMk id="16" creationId="{6C873DC0-72ED-76DD-B39C-EF74660C87BE}"/>
          </ac:spMkLst>
        </pc:spChg>
        <pc:spChg chg="add mod">
          <ac:chgData name="Kennelly, Catherine" userId="56a121c2-cd27-4cdd-a08e-fa0ded408b1d" providerId="ADAL" clId="{5FC7B28F-619B-4B41-A403-6D66E55D7210}" dt="2025-06-07T08:16:46.237" v="1329" actId="1076"/>
          <ac:spMkLst>
            <pc:docMk/>
            <pc:sldMk cId="2730616480" sldId="274"/>
            <ac:spMk id="17" creationId="{28792388-FF36-3BDF-6A44-AE7B68EE166D}"/>
          </ac:spMkLst>
        </pc:spChg>
        <pc:spChg chg="mod">
          <ac:chgData name="Kennelly, Catherine" userId="56a121c2-cd27-4cdd-a08e-fa0ded408b1d" providerId="ADAL" clId="{5FC7B28F-619B-4B41-A403-6D66E55D7210}" dt="2025-06-06T15:07:02.950" v="861" actId="20577"/>
          <ac:spMkLst>
            <pc:docMk/>
            <pc:sldMk cId="2730616480" sldId="274"/>
            <ac:spMk id="18" creationId="{AA104753-396B-799F-F365-BA0789EF8717}"/>
          </ac:spMkLst>
        </pc:spChg>
        <pc:spChg chg="add mod">
          <ac:chgData name="Kennelly, Catherine" userId="56a121c2-cd27-4cdd-a08e-fa0ded408b1d" providerId="ADAL" clId="{5FC7B28F-619B-4B41-A403-6D66E55D7210}" dt="2025-06-07T08:17:31.885" v="1335" actId="1076"/>
          <ac:spMkLst>
            <pc:docMk/>
            <pc:sldMk cId="2730616480" sldId="274"/>
            <ac:spMk id="19" creationId="{3537CD9D-A45B-6358-0916-ACF3B7500BA0}"/>
          </ac:spMkLst>
        </pc:spChg>
        <pc:spChg chg="add mod">
          <ac:chgData name="Kennelly, Catherine" userId="56a121c2-cd27-4cdd-a08e-fa0ded408b1d" providerId="ADAL" clId="{5FC7B28F-619B-4B41-A403-6D66E55D7210}" dt="2025-06-07T08:15:56.577" v="1322" actId="1076"/>
          <ac:spMkLst>
            <pc:docMk/>
            <pc:sldMk cId="2730616480" sldId="274"/>
            <ac:spMk id="20" creationId="{45BFADD4-7343-3F39-9373-E196015510A7}"/>
          </ac:spMkLst>
        </pc:spChg>
        <pc:spChg chg="add mod">
          <ac:chgData name="Kennelly, Catherine" userId="56a121c2-cd27-4cdd-a08e-fa0ded408b1d" providerId="ADAL" clId="{5FC7B28F-619B-4B41-A403-6D66E55D7210}" dt="2025-06-07T08:17:36.772" v="1337" actId="1076"/>
          <ac:spMkLst>
            <pc:docMk/>
            <pc:sldMk cId="2730616480" sldId="274"/>
            <ac:spMk id="21" creationId="{6A81EC10-AFDC-F136-C9FF-241535769C31}"/>
          </ac:spMkLst>
        </pc:spChg>
        <pc:spChg chg="add mod">
          <ac:chgData name="Kennelly, Catherine" userId="56a121c2-cd27-4cdd-a08e-fa0ded408b1d" providerId="ADAL" clId="{5FC7B28F-619B-4B41-A403-6D66E55D7210}" dt="2025-06-07T08:16:23.864" v="1325" actId="1076"/>
          <ac:spMkLst>
            <pc:docMk/>
            <pc:sldMk cId="2730616480" sldId="274"/>
            <ac:spMk id="22" creationId="{F9974981-DC85-65E5-508E-9E677D6E9493}"/>
          </ac:spMkLst>
        </pc:spChg>
        <pc:spChg chg="add mod">
          <ac:chgData name="Kennelly, Catherine" userId="56a121c2-cd27-4cdd-a08e-fa0ded408b1d" providerId="ADAL" clId="{5FC7B28F-619B-4B41-A403-6D66E55D7210}" dt="2025-06-09T08:11:19.291" v="1475" actId="1076"/>
          <ac:spMkLst>
            <pc:docMk/>
            <pc:sldMk cId="2730616480" sldId="274"/>
            <ac:spMk id="23" creationId="{9F2B866D-B428-EB32-F98A-437EF5A99D7C}"/>
          </ac:spMkLst>
        </pc:spChg>
        <pc:spChg chg="add mod">
          <ac:chgData name="Kennelly, Catherine" userId="56a121c2-cd27-4cdd-a08e-fa0ded408b1d" providerId="ADAL" clId="{5FC7B28F-619B-4B41-A403-6D66E55D7210}" dt="2025-06-09T08:10:58.437" v="1444"/>
          <ac:spMkLst>
            <pc:docMk/>
            <pc:sldMk cId="2730616480" sldId="274"/>
            <ac:spMk id="24" creationId="{63A30E86-6A1B-C9B0-A183-350FC8A98B1E}"/>
          </ac:spMkLst>
        </pc:spChg>
        <pc:spChg chg="add mod">
          <ac:chgData name="Kennelly, Catherine" userId="56a121c2-cd27-4cdd-a08e-fa0ded408b1d" providerId="ADAL" clId="{5FC7B28F-619B-4B41-A403-6D66E55D7210}" dt="2025-06-06T15:24:42.142" v="1096" actId="1076"/>
          <ac:spMkLst>
            <pc:docMk/>
            <pc:sldMk cId="2730616480" sldId="274"/>
            <ac:spMk id="25" creationId="{14E35492-AFAD-312E-6BED-53C563C07393}"/>
          </ac:spMkLst>
        </pc:spChg>
        <pc:spChg chg="add mod">
          <ac:chgData name="Kennelly, Catherine" userId="56a121c2-cd27-4cdd-a08e-fa0ded408b1d" providerId="ADAL" clId="{5FC7B28F-619B-4B41-A403-6D66E55D7210}" dt="2025-06-07T08:16:52.449" v="1330" actId="1076"/>
          <ac:spMkLst>
            <pc:docMk/>
            <pc:sldMk cId="2730616480" sldId="274"/>
            <ac:spMk id="26" creationId="{838DC1CE-B153-8370-640F-B550B38BF565}"/>
          </ac:spMkLst>
        </pc:spChg>
        <pc:spChg chg="add mod">
          <ac:chgData name="Kennelly, Catherine" userId="56a121c2-cd27-4cdd-a08e-fa0ded408b1d" providerId="ADAL" clId="{5FC7B28F-619B-4B41-A403-6D66E55D7210}" dt="2025-06-06T15:25:04.855" v="1100" actId="1076"/>
          <ac:spMkLst>
            <pc:docMk/>
            <pc:sldMk cId="2730616480" sldId="274"/>
            <ac:spMk id="27" creationId="{39363ADA-583C-9D9C-7DED-CC84170C915D}"/>
          </ac:spMkLst>
        </pc:spChg>
        <pc:spChg chg="add mod">
          <ac:chgData name="Kennelly, Catherine" userId="56a121c2-cd27-4cdd-a08e-fa0ded408b1d" providerId="ADAL" clId="{5FC7B28F-619B-4B41-A403-6D66E55D7210}" dt="2025-06-07T08:16:17.349" v="1324" actId="1076"/>
          <ac:spMkLst>
            <pc:docMk/>
            <pc:sldMk cId="2730616480" sldId="274"/>
            <ac:spMk id="28" creationId="{D0C88BCA-E354-C485-A7FC-641DB4FEAFF2}"/>
          </ac:spMkLst>
        </pc:spChg>
        <pc:spChg chg="add mod">
          <ac:chgData name="Kennelly, Catherine" userId="56a121c2-cd27-4cdd-a08e-fa0ded408b1d" providerId="ADAL" clId="{5FC7B28F-619B-4B41-A403-6D66E55D7210}" dt="2025-06-07T08:17:11.502" v="1332" actId="1076"/>
          <ac:spMkLst>
            <pc:docMk/>
            <pc:sldMk cId="2730616480" sldId="274"/>
            <ac:spMk id="29" creationId="{6B9AFCCA-D92C-0065-02FF-B81DF44F50DE}"/>
          </ac:spMkLst>
        </pc:spChg>
        <pc:spChg chg="add mod">
          <ac:chgData name="Kennelly, Catherine" userId="56a121c2-cd27-4cdd-a08e-fa0ded408b1d" providerId="ADAL" clId="{5FC7B28F-619B-4B41-A403-6D66E55D7210}" dt="2025-06-07T08:17:40.550" v="1338" actId="1076"/>
          <ac:spMkLst>
            <pc:docMk/>
            <pc:sldMk cId="2730616480" sldId="274"/>
            <ac:spMk id="30" creationId="{95796174-CD20-1AFA-741F-7F5A1BF7FDDD}"/>
          </ac:spMkLst>
        </pc:spChg>
        <pc:spChg chg="add mod">
          <ac:chgData name="Kennelly, Catherine" userId="56a121c2-cd27-4cdd-a08e-fa0ded408b1d" providerId="ADAL" clId="{5FC7B28F-619B-4B41-A403-6D66E55D7210}" dt="2025-06-07T08:17:34.308" v="1336" actId="1076"/>
          <ac:spMkLst>
            <pc:docMk/>
            <pc:sldMk cId="2730616480" sldId="274"/>
            <ac:spMk id="31" creationId="{D39EF0FE-1DC0-2848-ED3E-5AB99C26745C}"/>
          </ac:spMkLst>
        </pc:spChg>
        <pc:spChg chg="add mod">
          <ac:chgData name="Kennelly, Catherine" userId="56a121c2-cd27-4cdd-a08e-fa0ded408b1d" providerId="ADAL" clId="{5FC7B28F-619B-4B41-A403-6D66E55D7210}" dt="2025-06-07T08:17:05.128" v="1331" actId="1076"/>
          <ac:spMkLst>
            <pc:docMk/>
            <pc:sldMk cId="2730616480" sldId="274"/>
            <ac:spMk id="32" creationId="{867F4199-242C-B46B-B50B-D8BC6BC0FF41}"/>
          </ac:spMkLst>
        </pc:spChg>
        <pc:spChg chg="add mod">
          <ac:chgData name="Kennelly, Catherine" userId="56a121c2-cd27-4cdd-a08e-fa0ded408b1d" providerId="ADAL" clId="{5FC7B28F-619B-4B41-A403-6D66E55D7210}" dt="2025-06-09T08:17:27.994" v="1505" actId="1076"/>
          <ac:spMkLst>
            <pc:docMk/>
            <pc:sldMk cId="2730616480" sldId="274"/>
            <ac:spMk id="33" creationId="{03A48579-2952-85A2-E621-7D218FAD3D38}"/>
          </ac:spMkLst>
        </pc:spChg>
        <pc:spChg chg="add mod">
          <ac:chgData name="Kennelly, Catherine" userId="56a121c2-cd27-4cdd-a08e-fa0ded408b1d" providerId="ADAL" clId="{5FC7B28F-619B-4B41-A403-6D66E55D7210}" dt="2025-06-09T08:17:41.899" v="1515" actId="1076"/>
          <ac:spMkLst>
            <pc:docMk/>
            <pc:sldMk cId="2730616480" sldId="274"/>
            <ac:spMk id="34" creationId="{95DCB68D-5751-7B36-88B1-E9FD706ED7CE}"/>
          </ac:spMkLst>
        </pc:spChg>
        <pc:spChg chg="add mod">
          <ac:chgData name="Kennelly, Catherine" userId="56a121c2-cd27-4cdd-a08e-fa0ded408b1d" providerId="ADAL" clId="{5FC7B28F-619B-4B41-A403-6D66E55D7210}" dt="2025-06-06T15:34:14.629" v="1259" actId="1076"/>
          <ac:spMkLst>
            <pc:docMk/>
            <pc:sldMk cId="2730616480" sldId="274"/>
            <ac:spMk id="35" creationId="{B982AD18-9112-6951-E3AA-12156CB94D9B}"/>
          </ac:spMkLst>
        </pc:spChg>
        <pc:spChg chg="add mod">
          <ac:chgData name="Kennelly, Catherine" userId="56a121c2-cd27-4cdd-a08e-fa0ded408b1d" providerId="ADAL" clId="{5FC7B28F-619B-4B41-A403-6D66E55D7210}" dt="2025-06-06T15:34:46.259" v="1265" actId="14100"/>
          <ac:spMkLst>
            <pc:docMk/>
            <pc:sldMk cId="2730616480" sldId="274"/>
            <ac:spMk id="36" creationId="{E5199A4A-1B50-A359-0936-7F2FD9C76D77}"/>
          </ac:spMkLst>
        </pc:spChg>
      </pc:sldChg>
      <pc:sldChg chg="addSp delSp modSp mod">
        <pc:chgData name="Kennelly, Catherine" userId="56a121c2-cd27-4cdd-a08e-fa0ded408b1d" providerId="ADAL" clId="{5FC7B28F-619B-4B41-A403-6D66E55D7210}" dt="2025-06-09T08:11:45.645" v="1476" actId="20577"/>
        <pc:sldMkLst>
          <pc:docMk/>
          <pc:sldMk cId="1905792160" sldId="275"/>
        </pc:sldMkLst>
        <pc:spChg chg="add mod">
          <ac:chgData name="Kennelly, Catherine" userId="56a121c2-cd27-4cdd-a08e-fa0ded408b1d" providerId="ADAL" clId="{5FC7B28F-619B-4B41-A403-6D66E55D7210}" dt="2025-06-07T08:08:00.145" v="1274" actId="207"/>
          <ac:spMkLst>
            <pc:docMk/>
            <pc:sldMk cId="1905792160" sldId="275"/>
            <ac:spMk id="3" creationId="{BE0E7387-854D-6CAB-5AEA-6F2EFD3B8527}"/>
          </ac:spMkLst>
        </pc:spChg>
        <pc:spChg chg="add mod">
          <ac:chgData name="Kennelly, Catherine" userId="56a121c2-cd27-4cdd-a08e-fa0ded408b1d" providerId="ADAL" clId="{5FC7B28F-619B-4B41-A403-6D66E55D7210}" dt="2025-06-09T08:11:45.645" v="1476" actId="20577"/>
          <ac:spMkLst>
            <pc:docMk/>
            <pc:sldMk cId="1905792160" sldId="275"/>
            <ac:spMk id="13" creationId="{DB8B695A-4F67-6569-CCBB-F94BEE23ADF6}"/>
          </ac:spMkLst>
        </pc:spChg>
        <pc:spChg chg="add mod">
          <ac:chgData name="Kennelly, Catherine" userId="56a121c2-cd27-4cdd-a08e-fa0ded408b1d" providerId="ADAL" clId="{5FC7B28F-619B-4B41-A403-6D66E55D7210}" dt="2025-06-07T08:08:42.135" v="1276" actId="207"/>
          <ac:spMkLst>
            <pc:docMk/>
            <pc:sldMk cId="1905792160" sldId="275"/>
            <ac:spMk id="14" creationId="{1199D1B8-2E5B-35D2-671B-E2CF97144596}"/>
          </ac:spMkLst>
        </pc:spChg>
        <pc:spChg chg="add mod">
          <ac:chgData name="Kennelly, Catherine" userId="56a121c2-cd27-4cdd-a08e-fa0ded408b1d" providerId="ADAL" clId="{5FC7B28F-619B-4B41-A403-6D66E55D7210}" dt="2025-06-07T08:09:22.401" v="1279" actId="207"/>
          <ac:spMkLst>
            <pc:docMk/>
            <pc:sldMk cId="1905792160" sldId="275"/>
            <ac:spMk id="15" creationId="{EAFCBF87-699C-687A-2186-1F6C5958C7B9}"/>
          </ac:spMkLst>
        </pc:spChg>
        <pc:spChg chg="add mod">
          <ac:chgData name="Kennelly, Catherine" userId="56a121c2-cd27-4cdd-a08e-fa0ded408b1d" providerId="ADAL" clId="{5FC7B28F-619B-4B41-A403-6D66E55D7210}" dt="2025-06-07T08:09:41.743" v="1281" actId="207"/>
          <ac:spMkLst>
            <pc:docMk/>
            <pc:sldMk cId="1905792160" sldId="275"/>
            <ac:spMk id="16" creationId="{D820CEEB-49C0-908E-56F2-17D19009E5AA}"/>
          </ac:spMkLst>
        </pc:spChg>
        <pc:spChg chg="add mod">
          <ac:chgData name="Kennelly, Catherine" userId="56a121c2-cd27-4cdd-a08e-fa0ded408b1d" providerId="ADAL" clId="{5FC7B28F-619B-4B41-A403-6D66E55D7210}" dt="2025-06-07T08:09:28.835" v="1280" actId="207"/>
          <ac:spMkLst>
            <pc:docMk/>
            <pc:sldMk cId="1905792160" sldId="275"/>
            <ac:spMk id="17" creationId="{9126DE1F-2451-06D0-A66B-E4859075A730}"/>
          </ac:spMkLst>
        </pc:spChg>
        <pc:spChg chg="mod">
          <ac:chgData name="Kennelly, Catherine" userId="56a121c2-cd27-4cdd-a08e-fa0ded408b1d" providerId="ADAL" clId="{5FC7B28F-619B-4B41-A403-6D66E55D7210}" dt="2025-06-06T14:28:13.743" v="3" actId="5793"/>
          <ac:spMkLst>
            <pc:docMk/>
            <pc:sldMk cId="1905792160" sldId="275"/>
            <ac:spMk id="18" creationId="{725080EE-BDB2-B205-FE1E-0ED29D32E4AE}"/>
          </ac:spMkLst>
        </pc:spChg>
        <pc:spChg chg="add mod">
          <ac:chgData name="Kennelly, Catherine" userId="56a121c2-cd27-4cdd-a08e-fa0ded408b1d" providerId="ADAL" clId="{5FC7B28F-619B-4B41-A403-6D66E55D7210}" dt="2025-06-06T14:34:34.636" v="246" actId="113"/>
          <ac:spMkLst>
            <pc:docMk/>
            <pc:sldMk cId="1905792160" sldId="275"/>
            <ac:spMk id="19" creationId="{D87C2897-AFE9-3C74-664B-54F88CF44E35}"/>
          </ac:spMkLst>
        </pc:spChg>
        <pc:spChg chg="add mod">
          <ac:chgData name="Kennelly, Catherine" userId="56a121c2-cd27-4cdd-a08e-fa0ded408b1d" providerId="ADAL" clId="{5FC7B28F-619B-4B41-A403-6D66E55D7210}" dt="2025-06-06T14:33:52.033" v="198" actId="1076"/>
          <ac:spMkLst>
            <pc:docMk/>
            <pc:sldMk cId="1905792160" sldId="275"/>
            <ac:spMk id="21" creationId="{E3E9E488-94A0-8AB5-AD6D-8F68D59CDE32}"/>
          </ac:spMkLst>
        </pc:spChg>
        <pc:spChg chg="add mod">
          <ac:chgData name="Kennelly, Catherine" userId="56a121c2-cd27-4cdd-a08e-fa0ded408b1d" providerId="ADAL" clId="{5FC7B28F-619B-4B41-A403-6D66E55D7210}" dt="2025-06-06T14:34:28.293" v="244" actId="122"/>
          <ac:spMkLst>
            <pc:docMk/>
            <pc:sldMk cId="1905792160" sldId="275"/>
            <ac:spMk id="22" creationId="{DBF8F93C-823A-B6FF-28F2-650FE0DA7D8F}"/>
          </ac:spMkLst>
        </pc:spChg>
        <pc:spChg chg="add mod">
          <ac:chgData name="Kennelly, Catherine" userId="56a121c2-cd27-4cdd-a08e-fa0ded408b1d" providerId="ADAL" clId="{5FC7B28F-619B-4B41-A403-6D66E55D7210}" dt="2025-06-06T14:35:11.074" v="283" actId="122"/>
          <ac:spMkLst>
            <pc:docMk/>
            <pc:sldMk cId="1905792160" sldId="275"/>
            <ac:spMk id="23" creationId="{E0EEEBA5-81B3-276C-2FBC-BD6EB0012026}"/>
          </ac:spMkLst>
        </pc:spChg>
        <pc:spChg chg="add mod">
          <ac:chgData name="Kennelly, Catherine" userId="56a121c2-cd27-4cdd-a08e-fa0ded408b1d" providerId="ADAL" clId="{5FC7B28F-619B-4B41-A403-6D66E55D7210}" dt="2025-06-06T14:35:58.825" v="338" actId="122"/>
          <ac:spMkLst>
            <pc:docMk/>
            <pc:sldMk cId="1905792160" sldId="275"/>
            <ac:spMk id="24" creationId="{91D55FB2-DB65-6BB2-125F-E7DDEAA73C6E}"/>
          </ac:spMkLst>
        </pc:spChg>
        <pc:spChg chg="mod">
          <ac:chgData name="Kennelly, Catherine" userId="56a121c2-cd27-4cdd-a08e-fa0ded408b1d" providerId="ADAL" clId="{5FC7B28F-619B-4B41-A403-6D66E55D7210}" dt="2025-06-06T14:41:16.192" v="367" actId="1076"/>
          <ac:spMkLst>
            <pc:docMk/>
            <pc:sldMk cId="1905792160" sldId="275"/>
            <ac:spMk id="26" creationId="{B7A67556-2C37-9974-51D0-57DD994FDE93}"/>
          </ac:spMkLst>
        </pc:spChg>
        <pc:spChg chg="mod">
          <ac:chgData name="Kennelly, Catherine" userId="56a121c2-cd27-4cdd-a08e-fa0ded408b1d" providerId="ADAL" clId="{5FC7B28F-619B-4B41-A403-6D66E55D7210}" dt="2025-06-06T14:41:20.181" v="368" actId="1076"/>
          <ac:spMkLst>
            <pc:docMk/>
            <pc:sldMk cId="1905792160" sldId="275"/>
            <ac:spMk id="27" creationId="{4EE319E6-E103-C77B-AE15-015796E8BF81}"/>
          </ac:spMkLst>
        </pc:spChg>
        <pc:spChg chg="mod">
          <ac:chgData name="Kennelly, Catherine" userId="56a121c2-cd27-4cdd-a08e-fa0ded408b1d" providerId="ADAL" clId="{5FC7B28F-619B-4B41-A403-6D66E55D7210}" dt="2025-06-06T14:39:06.539" v="351"/>
          <ac:spMkLst>
            <pc:docMk/>
            <pc:sldMk cId="1905792160" sldId="275"/>
            <ac:spMk id="29" creationId="{360C25C2-DFC7-089E-1CA2-DEC07109BA16}"/>
          </ac:spMkLst>
        </pc:spChg>
        <pc:spChg chg="mod">
          <ac:chgData name="Kennelly, Catherine" userId="56a121c2-cd27-4cdd-a08e-fa0ded408b1d" providerId="ADAL" clId="{5FC7B28F-619B-4B41-A403-6D66E55D7210}" dt="2025-06-06T14:41:34.190" v="370" actId="1076"/>
          <ac:spMkLst>
            <pc:docMk/>
            <pc:sldMk cId="1905792160" sldId="275"/>
            <ac:spMk id="30" creationId="{34E8C9E4-48C4-270F-3C30-DF587B8CA269}"/>
          </ac:spMkLst>
        </pc:spChg>
        <pc:grpChg chg="add mod">
          <ac:chgData name="Kennelly, Catherine" userId="56a121c2-cd27-4cdd-a08e-fa0ded408b1d" providerId="ADAL" clId="{5FC7B28F-619B-4B41-A403-6D66E55D7210}" dt="2025-06-06T14:40:33.969" v="360" actId="14100"/>
          <ac:grpSpMkLst>
            <pc:docMk/>
            <pc:sldMk cId="1905792160" sldId="275"/>
            <ac:grpSpMk id="25" creationId="{A9E90885-D54E-A4F8-4ED4-89CA61590644}"/>
          </ac:grpSpMkLst>
        </pc:grpChg>
        <pc:grpChg chg="add mod">
          <ac:chgData name="Kennelly, Catherine" userId="56a121c2-cd27-4cdd-a08e-fa0ded408b1d" providerId="ADAL" clId="{5FC7B28F-619B-4B41-A403-6D66E55D7210}" dt="2025-06-06T14:41:27.905" v="369" actId="1076"/>
          <ac:grpSpMkLst>
            <pc:docMk/>
            <pc:sldMk cId="1905792160" sldId="275"/>
            <ac:grpSpMk id="28" creationId="{170D2F9C-E011-1B87-6CED-88A46C96D14C}"/>
          </ac:grpSpMkLst>
        </pc:grpChg>
      </pc:sldChg>
      <pc:sldChg chg="addSp delSp modSp mod modNotesTx">
        <pc:chgData name="Kennelly, Catherine" userId="56a121c2-cd27-4cdd-a08e-fa0ded408b1d" providerId="ADAL" clId="{5FC7B28F-619B-4B41-A403-6D66E55D7210}" dt="2025-06-07T08:15:17.815" v="1317" actId="1076"/>
        <pc:sldMkLst>
          <pc:docMk/>
          <pc:sldMk cId="587220808" sldId="277"/>
        </pc:sldMkLst>
        <pc:spChg chg="add del mod">
          <ac:chgData name="Kennelly, Catherine" userId="56a121c2-cd27-4cdd-a08e-fa0ded408b1d" providerId="ADAL" clId="{5FC7B28F-619B-4B41-A403-6D66E55D7210}" dt="2025-06-06T15:05:07.605" v="850" actId="20577"/>
          <ac:spMkLst>
            <pc:docMk/>
            <pc:sldMk cId="587220808" sldId="277"/>
            <ac:spMk id="18" creationId="{0A61FDC3-F25A-53A7-1BE6-6C0B0F615258}"/>
          </ac:spMkLst>
        </pc:spChg>
        <pc:spChg chg="add mod">
          <ac:chgData name="Kennelly, Catherine" userId="56a121c2-cd27-4cdd-a08e-fa0ded408b1d" providerId="ADAL" clId="{5FC7B28F-619B-4B41-A403-6D66E55D7210}" dt="2025-06-07T08:14:39.528" v="1309" actId="1076"/>
          <ac:spMkLst>
            <pc:docMk/>
            <pc:sldMk cId="587220808" sldId="277"/>
            <ac:spMk id="23" creationId="{7A7B1A48-44F0-402A-8210-9F78901F2EE1}"/>
          </ac:spMkLst>
        </pc:spChg>
        <pc:spChg chg="add mod">
          <ac:chgData name="Kennelly, Catherine" userId="56a121c2-cd27-4cdd-a08e-fa0ded408b1d" providerId="ADAL" clId="{5FC7B28F-619B-4B41-A403-6D66E55D7210}" dt="2025-06-07T08:15:01.696" v="1313" actId="1076"/>
          <ac:spMkLst>
            <pc:docMk/>
            <pc:sldMk cId="587220808" sldId="277"/>
            <ac:spMk id="24" creationId="{C76DB00B-C444-12E8-FCE5-7C381907862C}"/>
          </ac:spMkLst>
        </pc:spChg>
        <pc:spChg chg="add mod">
          <ac:chgData name="Kennelly, Catherine" userId="56a121c2-cd27-4cdd-a08e-fa0ded408b1d" providerId="ADAL" clId="{5FC7B28F-619B-4B41-A403-6D66E55D7210}" dt="2025-06-07T08:14:09.912" v="1304" actId="1076"/>
          <ac:spMkLst>
            <pc:docMk/>
            <pc:sldMk cId="587220808" sldId="277"/>
            <ac:spMk id="25" creationId="{8CD27097-F2DC-AF8E-912F-E3C04072C8B3}"/>
          </ac:spMkLst>
        </pc:spChg>
        <pc:spChg chg="add mod">
          <ac:chgData name="Kennelly, Catherine" userId="56a121c2-cd27-4cdd-a08e-fa0ded408b1d" providerId="ADAL" clId="{5FC7B28F-619B-4B41-A403-6D66E55D7210}" dt="2025-06-07T08:15:09.538" v="1314" actId="1076"/>
          <ac:spMkLst>
            <pc:docMk/>
            <pc:sldMk cId="587220808" sldId="277"/>
            <ac:spMk id="26" creationId="{3A8AE43E-3042-9C01-67D2-6A671226F467}"/>
          </ac:spMkLst>
        </pc:spChg>
        <pc:spChg chg="add mod">
          <ac:chgData name="Kennelly, Catherine" userId="56a121c2-cd27-4cdd-a08e-fa0ded408b1d" providerId="ADAL" clId="{5FC7B28F-619B-4B41-A403-6D66E55D7210}" dt="2025-06-07T08:14:30.103" v="1307" actId="1076"/>
          <ac:spMkLst>
            <pc:docMk/>
            <pc:sldMk cId="587220808" sldId="277"/>
            <ac:spMk id="27" creationId="{C7781397-06E5-698D-51AC-A15ED081B4CF}"/>
          </ac:spMkLst>
        </pc:spChg>
        <pc:spChg chg="add mod">
          <ac:chgData name="Kennelly, Catherine" userId="56a121c2-cd27-4cdd-a08e-fa0ded408b1d" providerId="ADAL" clId="{5FC7B28F-619B-4B41-A403-6D66E55D7210}" dt="2025-06-07T08:15:15.161" v="1316" actId="1076"/>
          <ac:spMkLst>
            <pc:docMk/>
            <pc:sldMk cId="587220808" sldId="277"/>
            <ac:spMk id="28" creationId="{BEDCA167-14DA-A518-DF28-D45AA90B6243}"/>
          </ac:spMkLst>
        </pc:spChg>
        <pc:spChg chg="add mod">
          <ac:chgData name="Kennelly, Catherine" userId="56a121c2-cd27-4cdd-a08e-fa0ded408b1d" providerId="ADAL" clId="{5FC7B28F-619B-4B41-A403-6D66E55D7210}" dt="2025-06-07T08:13:50.605" v="1299" actId="1076"/>
          <ac:spMkLst>
            <pc:docMk/>
            <pc:sldMk cId="587220808" sldId="277"/>
            <ac:spMk id="29" creationId="{F1FC34D3-D364-EE48-769B-5C4D67395FAD}"/>
          </ac:spMkLst>
        </pc:spChg>
        <pc:spChg chg="add mod">
          <ac:chgData name="Kennelly, Catherine" userId="56a121c2-cd27-4cdd-a08e-fa0ded408b1d" providerId="ADAL" clId="{5FC7B28F-619B-4B41-A403-6D66E55D7210}" dt="2025-06-07T08:14:13.908" v="1305" actId="1076"/>
          <ac:spMkLst>
            <pc:docMk/>
            <pc:sldMk cId="587220808" sldId="277"/>
            <ac:spMk id="30" creationId="{B962BC05-BFD9-433E-6C47-40F7835A9EE3}"/>
          </ac:spMkLst>
        </pc:spChg>
        <pc:spChg chg="add mod">
          <ac:chgData name="Kennelly, Catherine" userId="56a121c2-cd27-4cdd-a08e-fa0ded408b1d" providerId="ADAL" clId="{5FC7B28F-619B-4B41-A403-6D66E55D7210}" dt="2025-06-07T08:14:42.683" v="1310" actId="1076"/>
          <ac:spMkLst>
            <pc:docMk/>
            <pc:sldMk cId="587220808" sldId="277"/>
            <ac:spMk id="31" creationId="{AF44A70F-94F3-EE1A-3956-B130AEE565BC}"/>
          </ac:spMkLst>
        </pc:spChg>
        <pc:spChg chg="add mod">
          <ac:chgData name="Kennelly, Catherine" userId="56a121c2-cd27-4cdd-a08e-fa0ded408b1d" providerId="ADAL" clId="{5FC7B28F-619B-4B41-A403-6D66E55D7210}" dt="2025-06-07T08:14:54.311" v="1311" actId="1076"/>
          <ac:spMkLst>
            <pc:docMk/>
            <pc:sldMk cId="587220808" sldId="277"/>
            <ac:spMk id="32" creationId="{9A89FBFD-F9D5-163C-1634-F38D5AAE8D6D}"/>
          </ac:spMkLst>
        </pc:spChg>
        <pc:spChg chg="add mod">
          <ac:chgData name="Kennelly, Catherine" userId="56a121c2-cd27-4cdd-a08e-fa0ded408b1d" providerId="ADAL" clId="{5FC7B28F-619B-4B41-A403-6D66E55D7210}" dt="2025-06-07T08:14:06.469" v="1303" actId="1076"/>
          <ac:spMkLst>
            <pc:docMk/>
            <pc:sldMk cId="587220808" sldId="277"/>
            <ac:spMk id="33" creationId="{E938F16C-021F-1FE1-F79F-0E1498F02DF6}"/>
          </ac:spMkLst>
        </pc:spChg>
        <pc:spChg chg="add mod">
          <ac:chgData name="Kennelly, Catherine" userId="56a121c2-cd27-4cdd-a08e-fa0ded408b1d" providerId="ADAL" clId="{5FC7B28F-619B-4B41-A403-6D66E55D7210}" dt="2025-06-07T08:15:12.423" v="1315" actId="1076"/>
          <ac:spMkLst>
            <pc:docMk/>
            <pc:sldMk cId="587220808" sldId="277"/>
            <ac:spMk id="34" creationId="{6EE77B45-3E4D-4232-9DC2-AA0F7A17F68F}"/>
          </ac:spMkLst>
        </pc:spChg>
        <pc:spChg chg="add mod">
          <ac:chgData name="Kennelly, Catherine" userId="56a121c2-cd27-4cdd-a08e-fa0ded408b1d" providerId="ADAL" clId="{5FC7B28F-619B-4B41-A403-6D66E55D7210}" dt="2025-06-06T15:01:40.541" v="816" actId="1076"/>
          <ac:spMkLst>
            <pc:docMk/>
            <pc:sldMk cId="587220808" sldId="277"/>
            <ac:spMk id="35" creationId="{51DE74EB-31EC-50E3-2915-80C4E5231B9E}"/>
          </ac:spMkLst>
        </pc:spChg>
        <pc:spChg chg="add mod">
          <ac:chgData name="Kennelly, Catherine" userId="56a121c2-cd27-4cdd-a08e-fa0ded408b1d" providerId="ADAL" clId="{5FC7B28F-619B-4B41-A403-6D66E55D7210}" dt="2025-06-07T08:15:17.815" v="1317" actId="1076"/>
          <ac:spMkLst>
            <pc:docMk/>
            <pc:sldMk cId="587220808" sldId="277"/>
            <ac:spMk id="36" creationId="{2D2C2CB5-E97A-35C4-7015-802F38354F4F}"/>
          </ac:spMkLst>
        </pc:spChg>
        <pc:spChg chg="mod">
          <ac:chgData name="Kennelly, Catherine" userId="56a121c2-cd27-4cdd-a08e-fa0ded408b1d" providerId="ADAL" clId="{5FC7B28F-619B-4B41-A403-6D66E55D7210}" dt="2025-06-06T14:57:17.772" v="775" actId="14100"/>
          <ac:spMkLst>
            <pc:docMk/>
            <pc:sldMk cId="587220808" sldId="277"/>
            <ac:spMk id="38" creationId="{04D3D9BA-4086-BD15-CCF6-CC6A9E45B95C}"/>
          </ac:spMkLst>
        </pc:spChg>
        <pc:spChg chg="mod">
          <ac:chgData name="Kennelly, Catherine" userId="56a121c2-cd27-4cdd-a08e-fa0ded408b1d" providerId="ADAL" clId="{5FC7B28F-619B-4B41-A403-6D66E55D7210}" dt="2025-06-06T15:00:03.738" v="802" actId="14100"/>
          <ac:spMkLst>
            <pc:docMk/>
            <pc:sldMk cId="587220808" sldId="277"/>
            <ac:spMk id="39" creationId="{E9FCCDC6-A039-A0DD-B204-60DF68156554}"/>
          </ac:spMkLst>
        </pc:spChg>
        <pc:spChg chg="mod">
          <ac:chgData name="Kennelly, Catherine" userId="56a121c2-cd27-4cdd-a08e-fa0ded408b1d" providerId="ADAL" clId="{5FC7B28F-619B-4B41-A403-6D66E55D7210}" dt="2025-06-06T14:59:20.785" v="795" actId="1076"/>
          <ac:spMkLst>
            <pc:docMk/>
            <pc:sldMk cId="587220808" sldId="277"/>
            <ac:spMk id="41" creationId="{D6148587-D3F1-83DB-CB6A-37211155A231}"/>
          </ac:spMkLst>
        </pc:spChg>
        <pc:spChg chg="mod">
          <ac:chgData name="Kennelly, Catherine" userId="56a121c2-cd27-4cdd-a08e-fa0ded408b1d" providerId="ADAL" clId="{5FC7B28F-619B-4B41-A403-6D66E55D7210}" dt="2025-06-06T14:59:38.424" v="798" actId="14100"/>
          <ac:spMkLst>
            <pc:docMk/>
            <pc:sldMk cId="587220808" sldId="277"/>
            <ac:spMk id="42" creationId="{420E652D-8700-2CF0-1C33-4743A92EC563}"/>
          </ac:spMkLst>
        </pc:spChg>
        <pc:grpChg chg="add mod ord">
          <ac:chgData name="Kennelly, Catherine" userId="56a121c2-cd27-4cdd-a08e-fa0ded408b1d" providerId="ADAL" clId="{5FC7B28F-619B-4B41-A403-6D66E55D7210}" dt="2025-06-06T15:04:52.829" v="840" actId="1076"/>
          <ac:grpSpMkLst>
            <pc:docMk/>
            <pc:sldMk cId="587220808" sldId="277"/>
            <ac:grpSpMk id="37" creationId="{CB813190-4803-023C-1941-D480330634AB}"/>
          </ac:grpSpMkLst>
        </pc:grpChg>
        <pc:grpChg chg="add mod">
          <ac:chgData name="Kennelly, Catherine" userId="56a121c2-cd27-4cdd-a08e-fa0ded408b1d" providerId="ADAL" clId="{5FC7B28F-619B-4B41-A403-6D66E55D7210}" dt="2025-06-06T14:59:29.509" v="797" actId="14100"/>
          <ac:grpSpMkLst>
            <pc:docMk/>
            <pc:sldMk cId="587220808" sldId="277"/>
            <ac:grpSpMk id="40" creationId="{CD6B87F7-E890-3BEA-2163-8138738046D3}"/>
          </ac:grpSpMkLst>
        </pc:grpChg>
      </pc:sldChg>
      <pc:sldChg chg="addSp modSp del">
        <pc:chgData name="Kennelly, Catherine" userId="56a121c2-cd27-4cdd-a08e-fa0ded408b1d" providerId="ADAL" clId="{5FC7B28F-619B-4B41-A403-6D66E55D7210}" dt="2025-06-06T15:05:55.478" v="851" actId="2696"/>
        <pc:sldMkLst>
          <pc:docMk/>
          <pc:sldMk cId="2298809905" sldId="278"/>
        </pc:sldMkLst>
      </pc:sldChg>
      <pc:sldChg chg="addSp modSp add mod modNotesTx">
        <pc:chgData name="Kennelly, Catherine" userId="56a121c2-cd27-4cdd-a08e-fa0ded408b1d" providerId="ADAL" clId="{5FC7B28F-619B-4B41-A403-6D66E55D7210}" dt="2025-06-09T09:30:17.727" v="1931" actId="6549"/>
        <pc:sldMkLst>
          <pc:docMk/>
          <pc:sldMk cId="2775848256" sldId="278"/>
        </pc:sldMkLst>
        <pc:picChg chg="add mod">
          <ac:chgData name="Kennelly, Catherine" userId="56a121c2-cd27-4cdd-a08e-fa0ded408b1d" providerId="ADAL" clId="{5FC7B28F-619B-4B41-A403-6D66E55D7210}" dt="2025-06-09T09:27:25.861" v="1770" actId="1076"/>
          <ac:picMkLst>
            <pc:docMk/>
            <pc:sldMk cId="2775848256" sldId="278"/>
            <ac:picMk id="2" creationId="{0FB6A49A-2C96-C892-0014-C79B0891F348}"/>
          </ac:picMkLst>
        </pc:picChg>
      </pc:sldChg>
      <pc:sldChg chg="addSp modSp add mod">
        <pc:chgData name="Kennelly, Catherine" userId="56a121c2-cd27-4cdd-a08e-fa0ded408b1d" providerId="ADAL" clId="{5FC7B28F-619B-4B41-A403-6D66E55D7210}" dt="2025-06-09T09:27:59.734" v="1776" actId="1076"/>
        <pc:sldMkLst>
          <pc:docMk/>
          <pc:sldMk cId="614852889" sldId="279"/>
        </pc:sldMkLst>
        <pc:picChg chg="add mod">
          <ac:chgData name="Kennelly, Catherine" userId="56a121c2-cd27-4cdd-a08e-fa0ded408b1d" providerId="ADAL" clId="{5FC7B28F-619B-4B41-A403-6D66E55D7210}" dt="2025-06-09T09:27:59.734" v="1776" actId="1076"/>
          <ac:picMkLst>
            <pc:docMk/>
            <pc:sldMk cId="614852889" sldId="279"/>
            <ac:picMk id="3" creationId="{D686A846-4761-9D9D-EC5B-9195F3593857}"/>
          </ac:picMkLst>
        </pc:picChg>
      </pc:sldChg>
      <pc:sldChg chg="del">
        <pc:chgData name="Kennelly, Catherine" userId="56a121c2-cd27-4cdd-a08e-fa0ded408b1d" providerId="ADAL" clId="{5FC7B28F-619B-4B41-A403-6D66E55D7210}" dt="2025-06-06T15:35:07.045" v="1266" actId="2696"/>
        <pc:sldMkLst>
          <pc:docMk/>
          <pc:sldMk cId="1893837456" sldId="280"/>
        </pc:sldMkLst>
      </pc:sldChg>
      <pc:sldChg chg="addSp modSp add mod">
        <pc:chgData name="Kennelly, Catherine" userId="56a121c2-cd27-4cdd-a08e-fa0ded408b1d" providerId="ADAL" clId="{5FC7B28F-619B-4B41-A403-6D66E55D7210}" dt="2025-06-09T09:28:09.905" v="1778" actId="1076"/>
        <pc:sldMkLst>
          <pc:docMk/>
          <pc:sldMk cId="3211034048" sldId="280"/>
        </pc:sldMkLst>
        <pc:picChg chg="add mod">
          <ac:chgData name="Kennelly, Catherine" userId="56a121c2-cd27-4cdd-a08e-fa0ded408b1d" providerId="ADAL" clId="{5FC7B28F-619B-4B41-A403-6D66E55D7210}" dt="2025-06-09T09:28:09.905" v="1778" actId="1076"/>
          <ac:picMkLst>
            <pc:docMk/>
            <pc:sldMk cId="3211034048" sldId="280"/>
            <ac:picMk id="3" creationId="{13692857-ED7F-F296-7487-BE3421FA256C}"/>
          </ac:picMkLst>
        </pc:picChg>
      </pc:sldChg>
      <pc:sldChg chg="add del modNotesTx">
        <pc:chgData name="Kennelly, Catherine" userId="56a121c2-cd27-4cdd-a08e-fa0ded408b1d" providerId="ADAL" clId="{5FC7B28F-619B-4B41-A403-6D66E55D7210}" dt="2025-06-06T14:37:32.967" v="346" actId="2696"/>
        <pc:sldMkLst>
          <pc:docMk/>
          <pc:sldMk cId="862594223" sldId="281"/>
        </pc:sldMkLst>
      </pc:sldChg>
    </pc:docChg>
  </pc:docChgLst>
</pc:chgInfo>
</file>

<file path=ppt/comments/modernComment_10D_8F4B7C38.xml><?xml version="1.0" encoding="utf-8"?>
<p188:cmLst xmlns:a="http://schemas.openxmlformats.org/drawingml/2006/main" xmlns:r="http://schemas.openxmlformats.org/officeDocument/2006/relationships" xmlns:p188="http://schemas.microsoft.com/office/powerpoint/2018/8/main">
  <p188:cm id="{B28BFEDF-B036-4863-BE39-A43E5CDC1F44}" authorId="{D72B9258-1177-8267-71C5-0077209D4D08}" created="2025-06-02T14:45:26.123">
    <ac:deMkLst xmlns:ac="http://schemas.microsoft.com/office/drawing/2013/main/command">
      <pc:docMk xmlns:pc="http://schemas.microsoft.com/office/powerpoint/2013/main/command"/>
      <pc:sldMk xmlns:pc="http://schemas.microsoft.com/office/powerpoint/2013/main/command" cId="2404088888" sldId="269"/>
      <ac:spMk id="18" creationId="{BD1440CF-80DD-9F46-0CB0-01FDD9313868}"/>
    </ac:deMkLst>
    <p188:txBody>
      <a:bodyPr/>
      <a:lstStyle/>
      <a:p>
        <a:r>
          <a:rPr lang="en-GB"/>
          <a:t>Gender and legal status info doesn’t include N&amp;S London data from CF2,3&amp;4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7216C-58D2-45F8-8DDB-4828C26A863C}" type="datetimeFigureOut">
              <a:rPr lang="en-GB" smtClean="0"/>
              <a:t>09/06/2025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3A088-DF41-47AF-8431-4F673CE4DF45}" type="slidenum">
              <a:rPr lang="en-GB" smtClean="0"/>
              <a:t>‹#›</a:t>
            </a:fld>
            <a:endParaRPr lang="en-GB"/>
          </a:p>
        </p:txBody>
      </p:sp>
    </p:spTree>
    <p:extLst>
      <p:ext uri="{BB962C8B-B14F-4D97-AF65-F5344CB8AC3E}">
        <p14:creationId xmlns:p14="http://schemas.microsoft.com/office/powerpoint/2010/main" val="390034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ptos" panose="020B0004020202020204" pitchFamily="34" charset="0"/>
              </a:rPr>
              <a:t>This project is a part of the Mobilising Community Assets to Tackle Health Inequalities programme, funded by the Arts and Humanities Research Council (AHRC) and UK Research and Innovation (UKRI).</a:t>
            </a:r>
            <a:endParaRPr lang="en-GB" dirty="0"/>
          </a:p>
        </p:txBody>
      </p:sp>
      <p:sp>
        <p:nvSpPr>
          <p:cNvPr id="4" name="Slide Number Placeholder 3"/>
          <p:cNvSpPr>
            <a:spLocks noGrp="1"/>
          </p:cNvSpPr>
          <p:nvPr>
            <p:ph type="sldNum" sz="quarter" idx="5"/>
          </p:nvPr>
        </p:nvSpPr>
        <p:spPr/>
        <p:txBody>
          <a:bodyPr/>
          <a:lstStyle/>
          <a:p>
            <a:fld id="{D343A088-DF41-47AF-8431-4F673CE4DF45}" type="slidenum">
              <a:rPr lang="en-GB" smtClean="0"/>
              <a:t>2</a:t>
            </a:fld>
            <a:endParaRPr lang="en-GB"/>
          </a:p>
        </p:txBody>
      </p:sp>
    </p:spTree>
    <p:extLst>
      <p:ext uri="{BB962C8B-B14F-4D97-AF65-F5344CB8AC3E}">
        <p14:creationId xmlns:p14="http://schemas.microsoft.com/office/powerpoint/2010/main" val="3129623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E5D82-C016-37AC-4DE2-FAF098FF38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D667C8-E273-6437-17EC-EBECB160AA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0284FB-0D9D-A479-1FBD-487B0191EAC6}"/>
              </a:ext>
            </a:extLst>
          </p:cNvPr>
          <p:cNvSpPr>
            <a:spLocks noGrp="1"/>
          </p:cNvSpPr>
          <p:nvPr>
            <p:ph type="body" idx="1"/>
          </p:nvPr>
        </p:nvSpPr>
        <p:spPr/>
        <p:txBody>
          <a:bodyPr/>
          <a:lstStyle/>
          <a:p>
            <a:r>
              <a:rPr lang="en-GB" b="1" dirty="0">
                <a:latin typeface="Arial (body)"/>
              </a:rPr>
              <a:t>Language</a:t>
            </a:r>
            <a:r>
              <a:rPr lang="en-GB" dirty="0">
                <a:latin typeface="Arial (body)"/>
              </a:rPr>
              <a:t> was </a:t>
            </a:r>
            <a:r>
              <a:rPr lang="en-GB" b="1" dirty="0">
                <a:latin typeface="Arial (body)"/>
              </a:rPr>
              <a:t>the major barrier </a:t>
            </a:r>
            <a:r>
              <a:rPr lang="en-GB" dirty="0">
                <a:latin typeface="Arial (body)"/>
              </a:rPr>
              <a:t>to accessing all services in the UK – lack of NHS interpreters, translated materials</a:t>
            </a:r>
          </a:p>
          <a:p>
            <a:r>
              <a:rPr lang="en-GB" b="1" dirty="0">
                <a:latin typeface="Arial (body)"/>
              </a:rPr>
              <a:t>Service eligibility criteria </a:t>
            </a:r>
            <a:r>
              <a:rPr lang="en-GB" dirty="0">
                <a:latin typeface="Arial (body)"/>
              </a:rPr>
              <a:t>such as legal status and length of time in the UK</a:t>
            </a:r>
          </a:p>
          <a:p>
            <a:r>
              <a:rPr lang="en-GB" b="1" dirty="0">
                <a:latin typeface="Arial (body)"/>
              </a:rPr>
              <a:t>Affordability </a:t>
            </a:r>
            <a:r>
              <a:rPr lang="en-GB" dirty="0">
                <a:latin typeface="Arial (body)"/>
              </a:rPr>
              <a:t>of services when NRPF, lack of legal aid, and high cost of leisure facilities and transport etc.</a:t>
            </a:r>
          </a:p>
          <a:p>
            <a:r>
              <a:rPr lang="en-GB" b="1" dirty="0">
                <a:latin typeface="Arial (body)"/>
              </a:rPr>
              <a:t>Lack of knowledge </a:t>
            </a:r>
            <a:r>
              <a:rPr lang="en-GB" dirty="0">
                <a:latin typeface="Arial (body)"/>
              </a:rPr>
              <a:t>of how UK services work coupled with </a:t>
            </a:r>
            <a:r>
              <a:rPr lang="en-GB" b="1" dirty="0">
                <a:latin typeface="Arial (body)"/>
              </a:rPr>
              <a:t>complex and lengthy application processes, </a:t>
            </a:r>
            <a:r>
              <a:rPr lang="en-GB" dirty="0">
                <a:latin typeface="Arial (body)"/>
              </a:rPr>
              <a:t>e.g. to access health &amp; education</a:t>
            </a:r>
          </a:p>
          <a:p>
            <a:r>
              <a:rPr lang="en-GB" dirty="0">
                <a:latin typeface="Arial (body)"/>
              </a:rPr>
              <a:t>No UK </a:t>
            </a:r>
            <a:r>
              <a:rPr lang="en-GB" b="1" dirty="0">
                <a:latin typeface="Arial (body)"/>
              </a:rPr>
              <a:t>recognition of qualifications </a:t>
            </a:r>
            <a:r>
              <a:rPr lang="en-GB" dirty="0">
                <a:latin typeface="Arial (body)"/>
              </a:rPr>
              <a:t>and </a:t>
            </a:r>
            <a:r>
              <a:rPr lang="en-GB" b="1" dirty="0">
                <a:latin typeface="Arial (body)"/>
              </a:rPr>
              <a:t>Job Centre approach. </a:t>
            </a:r>
            <a:r>
              <a:rPr lang="en-GB" b="0" dirty="0">
                <a:latin typeface="Arial (body)"/>
              </a:rPr>
              <a:t>Not helpful for those with professional occupations</a:t>
            </a:r>
          </a:p>
          <a:p>
            <a:r>
              <a:rPr lang="en-GB" b="1" dirty="0">
                <a:latin typeface="Arial (body)"/>
              </a:rPr>
              <a:t>Digital ability </a:t>
            </a:r>
            <a:r>
              <a:rPr lang="en-GB" dirty="0">
                <a:latin typeface="Arial (body)"/>
              </a:rPr>
              <a:t>is increasingly required to find and access UK services. Something a number of participants struggled with, </a:t>
            </a:r>
            <a:r>
              <a:rPr lang="en-GB" dirty="0" err="1">
                <a:latin typeface="Arial (body)"/>
              </a:rPr>
              <a:t>esp</a:t>
            </a:r>
            <a:r>
              <a:rPr lang="en-GB" dirty="0">
                <a:latin typeface="Arial (body)"/>
              </a:rPr>
              <a:t> in combination with English ability</a:t>
            </a:r>
          </a:p>
          <a:p>
            <a:r>
              <a:rPr lang="en-GB" b="1" dirty="0">
                <a:latin typeface="Arial (body)"/>
              </a:rPr>
              <a:t>Transport</a:t>
            </a:r>
            <a:r>
              <a:rPr lang="en-GB" dirty="0">
                <a:latin typeface="Arial (body)"/>
              </a:rPr>
              <a:t> is an issue outside urban centres. Cost and availability</a:t>
            </a:r>
          </a:p>
          <a:p>
            <a:r>
              <a:rPr lang="en-GB" b="1" dirty="0">
                <a:latin typeface="Arial (body)"/>
              </a:rPr>
              <a:t>Faith organisations and voluntary groups </a:t>
            </a:r>
            <a:r>
              <a:rPr lang="en-GB" dirty="0">
                <a:latin typeface="Arial (body)"/>
              </a:rPr>
              <a:t>both</a:t>
            </a:r>
            <a:r>
              <a:rPr lang="en-GB" b="1" dirty="0">
                <a:latin typeface="Arial (body)"/>
              </a:rPr>
              <a:t> </a:t>
            </a:r>
            <a:r>
              <a:rPr lang="en-GB" dirty="0">
                <a:latin typeface="Arial (body)"/>
              </a:rPr>
              <a:t>facilitate access to statutory services and provide services such as language and employment support, information and advice and social opportunities</a:t>
            </a:r>
          </a:p>
          <a:p>
            <a:pPr marL="0" indent="0">
              <a:buNone/>
            </a:pPr>
            <a:endParaRPr lang="en-GB" b="1" dirty="0">
              <a:latin typeface="Arial (body)"/>
            </a:endParaRPr>
          </a:p>
          <a:p>
            <a:pPr marL="0" indent="0">
              <a:buNone/>
            </a:pPr>
            <a:r>
              <a:rPr lang="en-GB" b="1" dirty="0">
                <a:latin typeface="Arial (body)"/>
              </a:rPr>
              <a:t>Health</a:t>
            </a:r>
          </a:p>
          <a:p>
            <a:r>
              <a:rPr lang="en-GB" dirty="0">
                <a:latin typeface="Arial (body)"/>
              </a:rPr>
              <a:t>Participants faced the same structural barriers to the NHS as the rest of the UK </a:t>
            </a:r>
          </a:p>
          <a:p>
            <a:r>
              <a:rPr lang="en-GB" dirty="0">
                <a:latin typeface="Arial (body)"/>
              </a:rPr>
              <a:t>However specific barriers they faced included:</a:t>
            </a:r>
          </a:p>
          <a:p>
            <a:pPr lvl="1" fontAlgn="base">
              <a:spcBef>
                <a:spcPts val="1000"/>
              </a:spcBef>
              <a:buFont typeface="Wingdings" panose="05000000000000000000" pitchFamily="2" charset="2"/>
              <a:buChar char="Ø"/>
            </a:pPr>
            <a:r>
              <a:rPr lang="en-GB" b="0" i="0" dirty="0">
                <a:solidFill>
                  <a:srgbClr val="193E72"/>
                </a:solidFill>
                <a:effectLst/>
                <a:latin typeface="Aptos" panose="020B0004020202020204" pitchFamily="34" charset="0"/>
              </a:rPr>
              <a:t>Cultural differences, expectations and lack of knowledge about UK health service  </a:t>
            </a:r>
          </a:p>
          <a:p>
            <a:pPr lvl="1" fontAlgn="base">
              <a:spcBef>
                <a:spcPts val="1000"/>
              </a:spcBef>
              <a:buFont typeface="Wingdings" panose="05000000000000000000" pitchFamily="2" charset="2"/>
              <a:buChar char="Ø"/>
            </a:pPr>
            <a:r>
              <a:rPr lang="en-GB" b="0" i="0" dirty="0">
                <a:solidFill>
                  <a:srgbClr val="193E72"/>
                </a:solidFill>
                <a:effectLst/>
                <a:latin typeface="Aptos" panose="020B0004020202020204" pitchFamily="34" charset="0"/>
              </a:rPr>
              <a:t>Communication and language </a:t>
            </a:r>
          </a:p>
          <a:p>
            <a:pPr lvl="1" fontAlgn="base">
              <a:spcBef>
                <a:spcPts val="1000"/>
              </a:spcBef>
              <a:buFont typeface="Wingdings" panose="05000000000000000000" pitchFamily="2" charset="2"/>
              <a:buChar char="Ø"/>
            </a:pPr>
            <a:r>
              <a:rPr lang="en-GB" b="0" i="0" dirty="0">
                <a:solidFill>
                  <a:srgbClr val="193E72"/>
                </a:solidFill>
                <a:effectLst/>
                <a:latin typeface="Aptos" panose="020B0004020202020204" pitchFamily="34" charset="0"/>
              </a:rPr>
              <a:t>Staff attitudes and racism </a:t>
            </a:r>
          </a:p>
          <a:p>
            <a:pPr lvl="1" fontAlgn="base">
              <a:spcBef>
                <a:spcPts val="1000"/>
              </a:spcBef>
              <a:buFont typeface="Wingdings" panose="05000000000000000000" pitchFamily="2" charset="2"/>
              <a:buChar char="Ø"/>
            </a:pPr>
            <a:r>
              <a:rPr lang="en-GB" b="0" i="0" dirty="0">
                <a:solidFill>
                  <a:srgbClr val="193E72"/>
                </a:solidFill>
                <a:effectLst/>
                <a:latin typeface="Aptos" panose="020B0004020202020204" pitchFamily="34" charset="0"/>
              </a:rPr>
              <a:t>NHS charges </a:t>
            </a:r>
          </a:p>
          <a:p>
            <a:pPr lvl="1" fontAlgn="base">
              <a:spcBef>
                <a:spcPts val="1000"/>
              </a:spcBef>
              <a:buFont typeface="Wingdings" panose="05000000000000000000" pitchFamily="2" charset="2"/>
              <a:buChar char="Ø"/>
            </a:pPr>
            <a:r>
              <a:rPr lang="en-GB" b="0" i="0" dirty="0">
                <a:solidFill>
                  <a:srgbClr val="193E72"/>
                </a:solidFill>
                <a:effectLst/>
                <a:latin typeface="Aptos" panose="020B0004020202020204" pitchFamily="34" charset="0"/>
              </a:rPr>
              <a:t>Little counselling available in country of origin languages </a:t>
            </a:r>
          </a:p>
          <a:p>
            <a:r>
              <a:rPr lang="en-GB" dirty="0">
                <a:latin typeface="Arial (body)"/>
              </a:rPr>
              <a:t>Participants reported using alternative strategies to support their health</a:t>
            </a:r>
          </a:p>
          <a:p>
            <a:endParaRPr lang="en-GB" dirty="0">
              <a:latin typeface="Arial (body)"/>
            </a:endParaRPr>
          </a:p>
          <a:p>
            <a:pPr marL="0" indent="0">
              <a:buNone/>
            </a:pPr>
            <a:r>
              <a:rPr lang="en-GB" b="1" dirty="0">
                <a:latin typeface="Arial (body)"/>
              </a:rPr>
              <a:t>Education</a:t>
            </a:r>
          </a:p>
          <a:p>
            <a:r>
              <a:rPr lang="en-GB" dirty="0">
                <a:latin typeface="Arial (body)"/>
              </a:rPr>
              <a:t>Schools are seen as generally supportive but there are issues with the  application process and placement in out of area schools</a:t>
            </a:r>
          </a:p>
          <a:p>
            <a:r>
              <a:rPr lang="en-GB" dirty="0">
                <a:latin typeface="Arial (body)"/>
              </a:rPr>
              <a:t>Adult ESOL was mostly a positive experience, but barriers include legal status and eligibility, waiting times and sometimes cost</a:t>
            </a:r>
          </a:p>
          <a:p>
            <a:endParaRPr lang="en-GB" dirty="0">
              <a:latin typeface="Arial (body)"/>
            </a:endParaRPr>
          </a:p>
          <a:p>
            <a:pPr marL="0" indent="0">
              <a:buNone/>
            </a:pPr>
            <a:r>
              <a:rPr lang="en-GB" b="1" dirty="0">
                <a:latin typeface="Arial (body)"/>
              </a:rPr>
              <a:t>Employment</a:t>
            </a:r>
          </a:p>
          <a:p>
            <a:r>
              <a:rPr lang="en-GB" sz="1200" dirty="0"/>
              <a:t>Barriers included language ability, no UK recognition of their qualifications, job centre pressure to take any job, loss of professional network, fewer opportunities in rural locations and lack of childcare or suitable part-time employment</a:t>
            </a:r>
          </a:p>
          <a:p>
            <a:endParaRPr lang="en-GB" dirty="0">
              <a:latin typeface="Arial (body)"/>
            </a:endParaRPr>
          </a:p>
          <a:p>
            <a:pPr marL="0" indent="0">
              <a:buNone/>
            </a:pPr>
            <a:r>
              <a:rPr lang="en-GB" b="1" dirty="0">
                <a:latin typeface="Arial (body)"/>
              </a:rPr>
              <a:t>Legal Services</a:t>
            </a:r>
          </a:p>
          <a:p>
            <a:r>
              <a:rPr lang="en-GB" dirty="0">
                <a:latin typeface="Arial (body)"/>
              </a:rPr>
              <a:t>Little reported knowledge of where to find legal immigration advice, and no legal aid</a:t>
            </a:r>
          </a:p>
          <a:p>
            <a:r>
              <a:rPr lang="en-GB" dirty="0">
                <a:latin typeface="Arial (body)"/>
              </a:rPr>
              <a:t>Participants reported using voluntary sector or informal legal support</a:t>
            </a:r>
          </a:p>
          <a:p>
            <a:pPr marL="0" indent="0">
              <a:buNone/>
            </a:pPr>
            <a:endParaRPr lang="en-GB" dirty="0">
              <a:latin typeface="Arial (body)"/>
            </a:endParaRPr>
          </a:p>
          <a:p>
            <a:pPr marL="0" indent="0">
              <a:buNone/>
            </a:pPr>
            <a:r>
              <a:rPr lang="en-GB" b="1" dirty="0">
                <a:latin typeface="Arial (body)"/>
              </a:rPr>
              <a:t>Transport</a:t>
            </a:r>
          </a:p>
          <a:p>
            <a:r>
              <a:rPr lang="en-GB" dirty="0">
                <a:latin typeface="Arial (body)"/>
              </a:rPr>
              <a:t>Particularly outside of London, public transport was seen as insufficient and expensive</a:t>
            </a:r>
          </a:p>
          <a:p>
            <a:pPr marL="0" indent="0">
              <a:buNone/>
            </a:pPr>
            <a:endParaRPr lang="en-GB" dirty="0">
              <a:latin typeface="Arial (body)"/>
            </a:endParaRPr>
          </a:p>
          <a:p>
            <a:pPr marL="0" indent="0">
              <a:buNone/>
            </a:pPr>
            <a:r>
              <a:rPr lang="en-GB" b="1" dirty="0">
                <a:latin typeface="Arial (body)"/>
              </a:rPr>
              <a:t>Green Spaces</a:t>
            </a:r>
          </a:p>
          <a:p>
            <a:r>
              <a:rPr lang="en-GB" dirty="0">
                <a:latin typeface="Arial (body)"/>
              </a:rPr>
              <a:t>Overall participants wanted access to private green spaces e.g. gardens</a:t>
            </a:r>
          </a:p>
          <a:p>
            <a:r>
              <a:rPr lang="en-GB" dirty="0">
                <a:latin typeface="Arial (body)"/>
              </a:rPr>
              <a:t>In London participants reported a lack of green spaces</a:t>
            </a:r>
          </a:p>
          <a:p>
            <a:endParaRPr lang="en-GB" dirty="0">
              <a:latin typeface="Arial (body)"/>
            </a:endParaRPr>
          </a:p>
          <a:p>
            <a:pPr marL="0" indent="0">
              <a:buNone/>
            </a:pPr>
            <a:r>
              <a:rPr lang="en-GB" b="1" dirty="0">
                <a:latin typeface="Arial (body)"/>
              </a:rPr>
              <a:t>Other Activities</a:t>
            </a:r>
          </a:p>
          <a:p>
            <a:r>
              <a:rPr lang="en-GB" dirty="0">
                <a:latin typeface="Arial (body)"/>
              </a:rPr>
              <a:t>Social engagement opportunities provided by faith and voluntary sector organisations were greatly appreciated</a:t>
            </a:r>
          </a:p>
          <a:p>
            <a:pPr defTabSz="914400">
              <a:lnSpc>
                <a:spcPct val="100000"/>
              </a:lnSpc>
              <a:spcBef>
                <a:spcPts val="0"/>
              </a:spcBef>
              <a:spcAft>
                <a:spcPts val="600"/>
              </a:spcAft>
              <a:defRPr/>
            </a:pPr>
            <a:r>
              <a:rPr lang="en-US" sz="1200" dirty="0"/>
              <a:t>More women-only / Muslim-friendly spaces and activities were wanted</a:t>
            </a:r>
          </a:p>
          <a:p>
            <a:pPr defTabSz="914400">
              <a:lnSpc>
                <a:spcPct val="100000"/>
              </a:lnSpc>
              <a:spcBef>
                <a:spcPts val="0"/>
              </a:spcBef>
              <a:spcAft>
                <a:spcPts val="600"/>
              </a:spcAft>
              <a:defRPr/>
            </a:pPr>
            <a:r>
              <a:rPr lang="en-US" sz="1200" dirty="0"/>
              <a:t>Whilst the high cost and distance of amenities, such as gyms and leisure </a:t>
            </a:r>
            <a:r>
              <a:rPr lang="en-US" sz="1200" dirty="0" err="1"/>
              <a:t>centres</a:t>
            </a:r>
            <a:r>
              <a:rPr lang="en-US" sz="1200" dirty="0"/>
              <a:t> were a barrier to greater physical activity</a:t>
            </a:r>
          </a:p>
          <a:p>
            <a:endParaRPr lang="en-GB" dirty="0">
              <a:latin typeface="Arial (body)"/>
            </a:endParaRPr>
          </a:p>
        </p:txBody>
      </p:sp>
      <p:sp>
        <p:nvSpPr>
          <p:cNvPr id="4" name="Slide Number Placeholder 3">
            <a:extLst>
              <a:ext uri="{FF2B5EF4-FFF2-40B4-BE49-F238E27FC236}">
                <a16:creationId xmlns:a16="http://schemas.microsoft.com/office/drawing/2014/main" id="{0C2B1C89-F1EB-CBE8-53B1-222806866086}"/>
              </a:ext>
            </a:extLst>
          </p:cNvPr>
          <p:cNvSpPr>
            <a:spLocks noGrp="1"/>
          </p:cNvSpPr>
          <p:nvPr>
            <p:ph type="sldNum" sz="quarter" idx="5"/>
          </p:nvPr>
        </p:nvSpPr>
        <p:spPr/>
        <p:txBody>
          <a:bodyPr/>
          <a:lstStyle/>
          <a:p>
            <a:fld id="{D343A088-DF41-47AF-8431-4F673CE4DF45}" type="slidenum">
              <a:rPr lang="en-GB" smtClean="0"/>
              <a:t>13</a:t>
            </a:fld>
            <a:endParaRPr lang="en-GB"/>
          </a:p>
        </p:txBody>
      </p:sp>
    </p:spTree>
    <p:extLst>
      <p:ext uri="{BB962C8B-B14F-4D97-AF65-F5344CB8AC3E}">
        <p14:creationId xmlns:p14="http://schemas.microsoft.com/office/powerpoint/2010/main" val="3333320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DB8BE-8226-3197-3DC5-F15598F2E7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1FA8D-7CFE-D175-E4E3-F097E053A2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61F399-58D0-2E7F-A483-4765DF749E42}"/>
              </a:ext>
            </a:extLst>
          </p:cNvPr>
          <p:cNvSpPr>
            <a:spLocks noGrp="1"/>
          </p:cNvSpPr>
          <p:nvPr>
            <p:ph type="body" idx="1"/>
          </p:nvPr>
        </p:nvSpPr>
        <p:spPr/>
        <p:txBody>
          <a:bodyPr/>
          <a:lstStyle/>
          <a:p>
            <a:r>
              <a:rPr lang="en-GB" dirty="0"/>
              <a:t>E.g. about local food support such as food banks</a:t>
            </a:r>
          </a:p>
          <a:p>
            <a:r>
              <a:rPr lang="en-GB" dirty="0"/>
              <a:t>Vietnamese Society co-ordinators supported by other groups with leadership and funding info to keep going</a:t>
            </a:r>
          </a:p>
          <a:p>
            <a:r>
              <a:rPr lang="en-GB" dirty="0"/>
              <a:t>And Local stakeholder groups are acting on emerging findings to improve service delivery e.g. RAMA in Colchester now offers employment support</a:t>
            </a:r>
          </a:p>
          <a:p>
            <a:r>
              <a:rPr lang="en-GB" dirty="0"/>
              <a:t>GYROS has forged links with the Bangladeshi community in Lowestoft and is developing links with Roma groups and new Afghan communities in Norfolk and Suffolk</a:t>
            </a:r>
          </a:p>
          <a:p>
            <a:endParaRPr lang="en-GB" dirty="0"/>
          </a:p>
          <a:p>
            <a:r>
              <a:rPr lang="en-GB" dirty="0"/>
              <a:t>A CCR supported </a:t>
            </a:r>
            <a:r>
              <a:rPr lang="en-GB"/>
              <a:t>to apply for a PhD at ARU</a:t>
            </a:r>
            <a:endParaRPr lang="en-GB" dirty="0"/>
          </a:p>
        </p:txBody>
      </p:sp>
      <p:sp>
        <p:nvSpPr>
          <p:cNvPr id="4" name="Slide Number Placeholder 3">
            <a:extLst>
              <a:ext uri="{FF2B5EF4-FFF2-40B4-BE49-F238E27FC236}">
                <a16:creationId xmlns:a16="http://schemas.microsoft.com/office/drawing/2014/main" id="{EAEACA17-1986-7929-5723-E158CAFA37D4}"/>
              </a:ext>
            </a:extLst>
          </p:cNvPr>
          <p:cNvSpPr>
            <a:spLocks noGrp="1"/>
          </p:cNvSpPr>
          <p:nvPr>
            <p:ph type="sldNum" sz="quarter" idx="5"/>
          </p:nvPr>
        </p:nvSpPr>
        <p:spPr/>
        <p:txBody>
          <a:bodyPr/>
          <a:lstStyle/>
          <a:p>
            <a:fld id="{D343A088-DF41-47AF-8431-4F673CE4DF45}" type="slidenum">
              <a:rPr lang="en-GB" smtClean="0"/>
              <a:t>15</a:t>
            </a:fld>
            <a:endParaRPr lang="en-GB"/>
          </a:p>
        </p:txBody>
      </p:sp>
    </p:spTree>
    <p:extLst>
      <p:ext uri="{BB962C8B-B14F-4D97-AF65-F5344CB8AC3E}">
        <p14:creationId xmlns:p14="http://schemas.microsoft.com/office/powerpoint/2010/main" val="8739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 is to create a transferable place based model of good practice and support for migrant communities</a:t>
            </a:r>
          </a:p>
          <a:p>
            <a:endParaRPr lang="en-GB" dirty="0"/>
          </a:p>
          <a:p>
            <a:endParaRPr lang="en-GB" dirty="0"/>
          </a:p>
          <a:p>
            <a:r>
              <a:rPr lang="en-GB" dirty="0"/>
              <a:t>2</a:t>
            </a:r>
            <a:r>
              <a:rPr lang="en-GB" baseline="30000" dirty="0"/>
              <a:t>nd</a:t>
            </a:r>
            <a:r>
              <a:rPr lang="en-GB" dirty="0"/>
              <a:t> para to go with site explanation and put definition of CA under it</a:t>
            </a:r>
          </a:p>
        </p:txBody>
      </p:sp>
      <p:sp>
        <p:nvSpPr>
          <p:cNvPr id="4" name="Slide Number Placeholder 3"/>
          <p:cNvSpPr>
            <a:spLocks noGrp="1"/>
          </p:cNvSpPr>
          <p:nvPr>
            <p:ph type="sldNum" sz="quarter" idx="5"/>
          </p:nvPr>
        </p:nvSpPr>
        <p:spPr/>
        <p:txBody>
          <a:bodyPr/>
          <a:lstStyle/>
          <a:p>
            <a:fld id="{D343A088-DF41-47AF-8431-4F673CE4DF45}" type="slidenum">
              <a:rPr lang="en-GB" smtClean="0"/>
              <a:t>3</a:t>
            </a:fld>
            <a:endParaRPr lang="en-GB"/>
          </a:p>
        </p:txBody>
      </p:sp>
    </p:spTree>
    <p:extLst>
      <p:ext uri="{BB962C8B-B14F-4D97-AF65-F5344CB8AC3E}">
        <p14:creationId xmlns:p14="http://schemas.microsoft.com/office/powerpoint/2010/main" val="1409566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43A088-DF41-47AF-8431-4F673CE4DF45}" type="slidenum">
              <a:rPr lang="en-GB" smtClean="0"/>
              <a:t>4</a:t>
            </a:fld>
            <a:endParaRPr lang="en-GB"/>
          </a:p>
        </p:txBody>
      </p:sp>
    </p:spTree>
    <p:extLst>
      <p:ext uri="{BB962C8B-B14F-4D97-AF65-F5344CB8AC3E}">
        <p14:creationId xmlns:p14="http://schemas.microsoft.com/office/powerpoint/2010/main" val="273613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43A088-DF41-47AF-8431-4F673CE4DF45}" type="slidenum">
              <a:rPr lang="en-GB" smtClean="0"/>
              <a:t>5</a:t>
            </a:fld>
            <a:endParaRPr lang="en-GB"/>
          </a:p>
        </p:txBody>
      </p:sp>
    </p:spTree>
    <p:extLst>
      <p:ext uri="{BB962C8B-B14F-4D97-AF65-F5344CB8AC3E}">
        <p14:creationId xmlns:p14="http://schemas.microsoft.com/office/powerpoint/2010/main" val="658076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43A088-DF41-47AF-8431-4F673CE4DF45}" type="slidenum">
              <a:rPr lang="en-GB" smtClean="0"/>
              <a:t>6</a:t>
            </a:fld>
            <a:endParaRPr lang="en-GB"/>
          </a:p>
        </p:txBody>
      </p:sp>
    </p:spTree>
    <p:extLst>
      <p:ext uri="{BB962C8B-B14F-4D97-AF65-F5344CB8AC3E}">
        <p14:creationId xmlns:p14="http://schemas.microsoft.com/office/powerpoint/2010/main" val="241782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from our Advisory Board, across the 4 work packages and are part of each field site team.</a:t>
            </a:r>
          </a:p>
          <a:p>
            <a:endParaRPr lang="en-GB" dirty="0"/>
          </a:p>
          <a:p>
            <a:r>
              <a:rPr lang="en-GB" dirty="0"/>
              <a:t>Plus field site team works with local stakeholders and community groups to recruit participants and run community forums, identify need and dissemination information e.g. In Colchester we work with RAMA, Colchester City Council, Essex Integration, Salvation Army etc</a:t>
            </a:r>
          </a:p>
        </p:txBody>
      </p:sp>
      <p:sp>
        <p:nvSpPr>
          <p:cNvPr id="4" name="Slide Number Placeholder 3"/>
          <p:cNvSpPr>
            <a:spLocks noGrp="1"/>
          </p:cNvSpPr>
          <p:nvPr>
            <p:ph type="sldNum" sz="quarter" idx="5"/>
          </p:nvPr>
        </p:nvSpPr>
        <p:spPr/>
        <p:txBody>
          <a:bodyPr/>
          <a:lstStyle/>
          <a:p>
            <a:fld id="{D343A088-DF41-47AF-8431-4F673CE4DF45}" type="slidenum">
              <a:rPr lang="en-GB" smtClean="0"/>
              <a:t>8</a:t>
            </a:fld>
            <a:endParaRPr lang="en-GB"/>
          </a:p>
        </p:txBody>
      </p:sp>
    </p:spTree>
    <p:extLst>
      <p:ext uri="{BB962C8B-B14F-4D97-AF65-F5344CB8AC3E}">
        <p14:creationId xmlns:p14="http://schemas.microsoft.com/office/powerpoint/2010/main" val="2239289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4473C-F83F-AF5E-04A7-4721A18CB5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705359-8E7D-7E6F-2A39-D116FB804E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52FECE-179B-C940-A491-64DF965AF2E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058A62A-BF7D-23AD-91B1-5B1D07B2ADE4}"/>
              </a:ext>
            </a:extLst>
          </p:cNvPr>
          <p:cNvSpPr>
            <a:spLocks noGrp="1"/>
          </p:cNvSpPr>
          <p:nvPr>
            <p:ph type="sldNum" sz="quarter" idx="5"/>
          </p:nvPr>
        </p:nvSpPr>
        <p:spPr/>
        <p:txBody>
          <a:bodyPr/>
          <a:lstStyle/>
          <a:p>
            <a:fld id="{D343A088-DF41-47AF-8431-4F673CE4DF45}" type="slidenum">
              <a:rPr lang="en-GB" smtClean="0"/>
              <a:t>10</a:t>
            </a:fld>
            <a:endParaRPr lang="en-GB"/>
          </a:p>
        </p:txBody>
      </p:sp>
    </p:spTree>
    <p:extLst>
      <p:ext uri="{BB962C8B-B14F-4D97-AF65-F5344CB8AC3E}">
        <p14:creationId xmlns:p14="http://schemas.microsoft.com/office/powerpoint/2010/main" val="1280339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0AC81-B901-330C-1160-4A6E9A518B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E1ABDF-0DA5-70C9-3C93-D9247CCEE9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199483-5DA5-B363-A9BB-A3998F156B05}"/>
              </a:ext>
            </a:extLst>
          </p:cNvPr>
          <p:cNvSpPr>
            <a:spLocks noGrp="1"/>
          </p:cNvSpPr>
          <p:nvPr>
            <p:ph type="body" idx="1"/>
          </p:nvPr>
        </p:nvSpPr>
        <p:spPr/>
        <p:txBody>
          <a:bodyPr/>
          <a:lstStyle/>
          <a:p>
            <a:r>
              <a:rPr lang="en-GB" dirty="0">
                <a:latin typeface="Arial (body)"/>
              </a:rPr>
              <a:t>Migrants were taken aback at the UK’s culture of convenience and fast foods</a:t>
            </a:r>
          </a:p>
          <a:p>
            <a:endParaRPr lang="en-GB" dirty="0">
              <a:latin typeface="Arial (body)"/>
            </a:endParaRPr>
          </a:p>
          <a:p>
            <a:r>
              <a:rPr lang="en-GB" dirty="0">
                <a:latin typeface="Arial (body)"/>
              </a:rPr>
              <a:t>People living in the community shopped at both general UK and specialist supermarkets</a:t>
            </a:r>
          </a:p>
          <a:p>
            <a:endParaRPr lang="en-GB" dirty="0">
              <a:latin typeface="Arial (body)"/>
            </a:endParaRPr>
          </a:p>
          <a:p>
            <a:r>
              <a:rPr lang="en-GB" dirty="0">
                <a:latin typeface="Arial (body)"/>
              </a:rPr>
              <a:t>Most foods from their cultures were available in the UK but there were issues with distance, cost and quality</a:t>
            </a:r>
          </a:p>
          <a:p>
            <a:endParaRPr lang="en-GB" dirty="0">
              <a:latin typeface="Arial (body)"/>
            </a:endParaRPr>
          </a:p>
          <a:p>
            <a:r>
              <a:rPr lang="en-GB" dirty="0">
                <a:latin typeface="Arial (body)"/>
              </a:rPr>
              <a:t>Foodbanks were generally viewed as inappropriate for either their culture, religion and dietary needs, as well as poor quality e.g. tinned not fresh</a:t>
            </a:r>
          </a:p>
          <a:p>
            <a:endParaRPr lang="en-GB" dirty="0">
              <a:latin typeface="Arial (body)"/>
            </a:endParaRPr>
          </a:p>
          <a:p>
            <a:r>
              <a:rPr lang="en-US" sz="1200" dirty="0"/>
              <a:t>For those living in hotels there were issues with poor quality, culturally &amp; dietary inappropriate and inedible food</a:t>
            </a:r>
            <a:endParaRPr lang="en-US" sz="1200" dirty="0">
              <a:effectLst/>
            </a:endParaRPr>
          </a:p>
          <a:p>
            <a:endParaRPr lang="en-GB" dirty="0"/>
          </a:p>
        </p:txBody>
      </p:sp>
      <p:sp>
        <p:nvSpPr>
          <p:cNvPr id="4" name="Slide Number Placeholder 3">
            <a:extLst>
              <a:ext uri="{FF2B5EF4-FFF2-40B4-BE49-F238E27FC236}">
                <a16:creationId xmlns:a16="http://schemas.microsoft.com/office/drawing/2014/main" id="{5E78AE69-F72A-158F-2467-A44D4EC12792}"/>
              </a:ext>
            </a:extLst>
          </p:cNvPr>
          <p:cNvSpPr>
            <a:spLocks noGrp="1"/>
          </p:cNvSpPr>
          <p:nvPr>
            <p:ph type="sldNum" sz="quarter" idx="5"/>
          </p:nvPr>
        </p:nvSpPr>
        <p:spPr/>
        <p:txBody>
          <a:bodyPr/>
          <a:lstStyle/>
          <a:p>
            <a:fld id="{D343A088-DF41-47AF-8431-4F673CE4DF45}" type="slidenum">
              <a:rPr lang="en-GB" smtClean="0"/>
              <a:t>11</a:t>
            </a:fld>
            <a:endParaRPr lang="en-GB"/>
          </a:p>
        </p:txBody>
      </p:sp>
    </p:spTree>
    <p:extLst>
      <p:ext uri="{BB962C8B-B14F-4D97-AF65-F5344CB8AC3E}">
        <p14:creationId xmlns:p14="http://schemas.microsoft.com/office/powerpoint/2010/main" val="791037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569FB-8F49-AE48-99C7-E7FB0EC2E5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3D863D-21D0-053F-7AFF-909795141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C2AB94-DF4F-78D1-3718-8DCB4881621B}"/>
              </a:ext>
            </a:extLst>
          </p:cNvPr>
          <p:cNvSpPr>
            <a:spLocks noGrp="1"/>
          </p:cNvSpPr>
          <p:nvPr>
            <p:ph type="body" idx="1"/>
          </p:nvPr>
        </p:nvSpPr>
        <p:spPr/>
        <p:txBody>
          <a:bodyPr/>
          <a:lstStyle/>
          <a:p>
            <a:pPr marL="342900" indent="-342900">
              <a:buFont typeface="Arial" panose="020B0604020202020204" pitchFamily="34" charset="0"/>
              <a:buChar char="•"/>
            </a:pPr>
            <a:r>
              <a:rPr lang="en-US" sz="1200" b="1" dirty="0"/>
              <a:t>Social housing </a:t>
            </a:r>
            <a:r>
              <a:rPr lang="en-US" sz="1200" dirty="0"/>
              <a:t>access issues included </a:t>
            </a:r>
            <a:r>
              <a:rPr lang="en-US" sz="1200" b="1" dirty="0"/>
              <a:t>lack of knowledge</a:t>
            </a:r>
            <a:r>
              <a:rPr lang="en-US" sz="1200" dirty="0"/>
              <a:t>, </a:t>
            </a:r>
            <a:r>
              <a:rPr lang="en-US" sz="1200" b="1" dirty="0"/>
              <a:t>long waiting times</a:t>
            </a:r>
            <a:r>
              <a:rPr lang="en-US" sz="1200" dirty="0"/>
              <a:t> and feeling </a:t>
            </a:r>
            <a:r>
              <a:rPr lang="en-US" sz="1200" b="1" dirty="0"/>
              <a:t>unable to refuse accommodation </a:t>
            </a:r>
            <a:r>
              <a:rPr lang="en-US" sz="1200" dirty="0"/>
              <a:t>offered</a:t>
            </a:r>
          </a:p>
          <a:p>
            <a:pPr marL="342900" indent="-342900">
              <a:buFont typeface="Arial" panose="020B0604020202020204" pitchFamily="34" charset="0"/>
              <a:buChar char="•"/>
            </a:pPr>
            <a:r>
              <a:rPr lang="en-US" sz="1200" b="1" dirty="0"/>
              <a:t>Barriers</a:t>
            </a:r>
            <a:r>
              <a:rPr lang="en-US" sz="1200" dirty="0"/>
              <a:t> to private rented accommodation included </a:t>
            </a:r>
            <a:r>
              <a:rPr lang="en-US" sz="1200" b="1" dirty="0"/>
              <a:t>employment </a:t>
            </a:r>
            <a:r>
              <a:rPr lang="en-US" sz="1200" dirty="0"/>
              <a:t>status, </a:t>
            </a:r>
            <a:r>
              <a:rPr lang="en-US" sz="1200" b="1" dirty="0"/>
              <a:t>lack of UK references </a:t>
            </a:r>
            <a:r>
              <a:rPr lang="en-US" sz="1200" dirty="0"/>
              <a:t>or </a:t>
            </a:r>
            <a:r>
              <a:rPr lang="en-US" sz="1200" b="1" dirty="0"/>
              <a:t>guarantor</a:t>
            </a:r>
            <a:r>
              <a:rPr lang="en-US" sz="1200" dirty="0"/>
              <a:t> and ability to pay a </a:t>
            </a:r>
            <a:r>
              <a:rPr lang="en-US" sz="1200" b="1" dirty="0"/>
              <a:t>large upfront deposit</a:t>
            </a:r>
          </a:p>
          <a:p>
            <a:pPr marL="342900" indent="-342900">
              <a:buFont typeface="Arial" panose="020B0604020202020204" pitchFamily="34" charset="0"/>
              <a:buChar char="•"/>
            </a:pPr>
            <a:r>
              <a:rPr lang="en-US" sz="1200" dirty="0"/>
              <a:t>Quality </a:t>
            </a:r>
            <a:r>
              <a:rPr lang="en-GB" sz="1200" dirty="0"/>
              <a:t>issues included </a:t>
            </a:r>
            <a:r>
              <a:rPr lang="en-GB" sz="1200" b="1" dirty="0"/>
              <a:t>overcrowding</a:t>
            </a:r>
            <a:r>
              <a:rPr lang="en-GB" sz="1200" dirty="0"/>
              <a:t>, lacking disability adaptations, no hot water and heating, mould and damp and </a:t>
            </a:r>
            <a:r>
              <a:rPr lang="en-GB" sz="1200" b="1" dirty="0"/>
              <a:t>poor maintenance </a:t>
            </a:r>
            <a:r>
              <a:rPr lang="en-GB" sz="1200" dirty="0"/>
              <a:t>coupled with </a:t>
            </a:r>
            <a:r>
              <a:rPr lang="en-GB" sz="1200" b="1" dirty="0"/>
              <a:t>high rents</a:t>
            </a:r>
            <a:r>
              <a:rPr lang="en-GB" sz="1200" dirty="0"/>
              <a:t> and </a:t>
            </a:r>
            <a:r>
              <a:rPr lang="en-GB" sz="1200" b="1" dirty="0"/>
              <a:t>benefit delays </a:t>
            </a:r>
            <a:r>
              <a:rPr lang="en-GB" sz="1200" dirty="0"/>
              <a:t>leading to debt</a:t>
            </a:r>
          </a:p>
          <a:p>
            <a:pPr marL="342900" indent="-342900">
              <a:buFont typeface="Arial" panose="020B0604020202020204" pitchFamily="34" charset="0"/>
              <a:buChar char="•"/>
            </a:pPr>
            <a:r>
              <a:rPr lang="en-US" sz="1200" dirty="0"/>
              <a:t>Hotel accommodation issues included </a:t>
            </a:r>
            <a:r>
              <a:rPr lang="en-US" sz="1200" b="1" dirty="0"/>
              <a:t>lack of privacy in hotels </a:t>
            </a:r>
            <a:r>
              <a:rPr lang="en-US" sz="1200" dirty="0"/>
              <a:t>and choice of roommate </a:t>
            </a:r>
          </a:p>
        </p:txBody>
      </p:sp>
      <p:sp>
        <p:nvSpPr>
          <p:cNvPr id="4" name="Slide Number Placeholder 3">
            <a:extLst>
              <a:ext uri="{FF2B5EF4-FFF2-40B4-BE49-F238E27FC236}">
                <a16:creationId xmlns:a16="http://schemas.microsoft.com/office/drawing/2014/main" id="{DD52F5D1-B458-0687-AF52-16A47BF01003}"/>
              </a:ext>
            </a:extLst>
          </p:cNvPr>
          <p:cNvSpPr>
            <a:spLocks noGrp="1"/>
          </p:cNvSpPr>
          <p:nvPr>
            <p:ph type="sldNum" sz="quarter" idx="5"/>
          </p:nvPr>
        </p:nvSpPr>
        <p:spPr/>
        <p:txBody>
          <a:bodyPr/>
          <a:lstStyle/>
          <a:p>
            <a:fld id="{D343A088-DF41-47AF-8431-4F673CE4DF45}" type="slidenum">
              <a:rPr lang="en-GB" smtClean="0"/>
              <a:t>12</a:t>
            </a:fld>
            <a:endParaRPr lang="en-GB"/>
          </a:p>
        </p:txBody>
      </p:sp>
    </p:spTree>
    <p:extLst>
      <p:ext uri="{BB962C8B-B14F-4D97-AF65-F5344CB8AC3E}">
        <p14:creationId xmlns:p14="http://schemas.microsoft.com/office/powerpoint/2010/main" val="898195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emf"/><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5.emf"/><Relationship Id="rId4" Type="http://schemas.openxmlformats.org/officeDocument/2006/relationships/image" Target="../media/image1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emf"/><Relationship Id="rId1" Type="http://schemas.openxmlformats.org/officeDocument/2006/relationships/slideMaster" Target="../slideMasters/slideMaster1.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1.emf"/><Relationship Id="rId1" Type="http://schemas.openxmlformats.org/officeDocument/2006/relationships/slideMaster" Target="../slideMasters/slideMaster1.xml"/><Relationship Id="rId6" Type="http://schemas.openxmlformats.org/officeDocument/2006/relationships/image" Target="../media/image11.emf"/><Relationship Id="rId5" Type="http://schemas.openxmlformats.org/officeDocument/2006/relationships/image" Target="../media/image22.emf"/><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927117"/>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2" name="Title 1">
            <a:extLst>
              <a:ext uri="{FF2B5EF4-FFF2-40B4-BE49-F238E27FC236}">
                <a16:creationId xmlns:a16="http://schemas.microsoft.com/office/drawing/2014/main" id="{57422C64-CDB5-E34F-8C97-66C6D9D51E5F}"/>
              </a:ext>
            </a:extLst>
          </p:cNvPr>
          <p:cNvSpPr>
            <a:spLocks noGrp="1"/>
          </p:cNvSpPr>
          <p:nvPr>
            <p:ph type="ctrTitle"/>
          </p:nvPr>
        </p:nvSpPr>
        <p:spPr>
          <a:xfrm>
            <a:off x="1524000" y="1122363"/>
            <a:ext cx="9144000" cy="2387600"/>
          </a:xfrm>
          <a:noFill/>
        </p:spPr>
        <p:txBody>
          <a:bodyPr anchor="b"/>
          <a:lstStyle>
            <a:lvl1pPr algn="ctr">
              <a:defRPr sz="6000">
                <a:solidFill>
                  <a:schemeClr val="bg1"/>
                </a:solidFill>
              </a:defRPr>
            </a:lvl1pPr>
          </a:lstStyle>
          <a:p>
            <a:r>
              <a:rPr lang="en-US" dirty="0"/>
              <a:t>Click to edit Master title</a:t>
            </a:r>
          </a:p>
        </p:txBody>
      </p:sp>
      <p:sp>
        <p:nvSpPr>
          <p:cNvPr id="3" name="Subtitle 2">
            <a:extLst>
              <a:ext uri="{FF2B5EF4-FFF2-40B4-BE49-F238E27FC236}">
                <a16:creationId xmlns:a16="http://schemas.microsoft.com/office/drawing/2014/main" id="{6274537D-7872-3E4B-A3AB-665CBC6EA06A}"/>
              </a:ext>
            </a:extLst>
          </p:cNvPr>
          <p:cNvSpPr>
            <a:spLocks noGrp="1"/>
          </p:cNvSpPr>
          <p:nvPr>
            <p:ph type="subTitle" idx="1"/>
          </p:nvPr>
        </p:nvSpPr>
        <p:spPr>
          <a:xfrm>
            <a:off x="1524000" y="3986194"/>
            <a:ext cx="9144000" cy="1271606"/>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a:t>
            </a:r>
          </a:p>
        </p:txBody>
      </p:sp>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dirty="0"/>
          </a:p>
        </p:txBody>
      </p:sp>
      <p:pic>
        <p:nvPicPr>
          <p:cNvPr id="16" name="Picture 15">
            <a:extLst>
              <a:ext uri="{FF2B5EF4-FFF2-40B4-BE49-F238E27FC236}">
                <a16:creationId xmlns:a16="http://schemas.microsoft.com/office/drawing/2014/main" id="{82B7446D-1CE3-474B-A70C-40F783821E88}"/>
              </a:ext>
            </a:extLst>
          </p:cNvPr>
          <p:cNvPicPr>
            <a:picLocks noChangeAspect="1"/>
          </p:cNvPicPr>
          <p:nvPr userDrawn="1"/>
        </p:nvPicPr>
        <p:blipFill>
          <a:blip r:embed="rId6"/>
          <a:stretch>
            <a:fillRect/>
          </a:stretch>
        </p:blipFill>
        <p:spPr>
          <a:xfrm>
            <a:off x="357464" y="146883"/>
            <a:ext cx="4514097" cy="661417"/>
          </a:xfrm>
          <a:prstGeom prst="rect">
            <a:avLst/>
          </a:prstGeom>
        </p:spPr>
      </p:pic>
    </p:spTree>
    <p:extLst>
      <p:ext uri="{BB962C8B-B14F-4D97-AF65-F5344CB8AC3E}">
        <p14:creationId xmlns:p14="http://schemas.microsoft.com/office/powerpoint/2010/main" val="896032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rgbClr val="193E7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rgbClr val="193E72"/>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9" name="Picture 8">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2"/>
          <a:srcRect t="5" r="8043" b="-142998"/>
          <a:stretch/>
        </p:blipFill>
        <p:spPr>
          <a:xfrm>
            <a:off x="400051" y="6001920"/>
            <a:ext cx="11056823" cy="60118"/>
          </a:xfrm>
          <a:prstGeom prst="rect">
            <a:avLst/>
          </a:prstGeom>
        </p:spPr>
      </p:pic>
      <p:pic>
        <p:nvPicPr>
          <p:cNvPr id="7" name="Picture 6" descr="A close up of a logo&#10;&#10;Description automatically generated">
            <a:extLst>
              <a:ext uri="{FF2B5EF4-FFF2-40B4-BE49-F238E27FC236}">
                <a16:creationId xmlns:a16="http://schemas.microsoft.com/office/drawing/2014/main" id="{97606765-3FC2-40BC-96DE-56A7FDDC399A}"/>
              </a:ext>
            </a:extLst>
          </p:cNvPr>
          <p:cNvPicPr>
            <a:picLocks noChangeAspect="1"/>
          </p:cNvPicPr>
          <p:nvPr userDrawn="1"/>
        </p:nvPicPr>
        <p:blipFill>
          <a:blip r:embed="rId3"/>
          <a:stretch>
            <a:fillRect/>
          </a:stretch>
        </p:blipFill>
        <p:spPr>
          <a:xfrm>
            <a:off x="308104" y="6157197"/>
            <a:ext cx="3609579" cy="528885"/>
          </a:xfrm>
          <a:prstGeom prst="rect">
            <a:avLst/>
          </a:prstGeom>
        </p:spPr>
      </p:pic>
    </p:spTree>
    <p:extLst>
      <p:ext uri="{BB962C8B-B14F-4D97-AF65-F5344CB8AC3E}">
        <p14:creationId xmlns:p14="http://schemas.microsoft.com/office/powerpoint/2010/main" val="316657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D158A6-16D0-6D4E-9EF9-E79EBBCE06C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E9AFDC-EFD0-1441-9AC7-904E0020301D}"/>
              </a:ext>
            </a:extLst>
          </p:cNvPr>
          <p:cNvSpPr>
            <a:spLocks noGrp="1"/>
          </p:cNvSpPr>
          <p:nvPr>
            <p:ph type="title"/>
          </p:nvPr>
        </p:nvSpPr>
        <p:spPr>
          <a:xfrm>
            <a:off x="838200" y="365127"/>
            <a:ext cx="10515600" cy="865467"/>
          </a:xfrm>
        </p:spPr>
        <p:txBody>
          <a:bodyPr>
            <a:norm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37B93FD-A511-F946-93C8-9398D1A826E5}"/>
              </a:ext>
            </a:extLst>
          </p:cNvPr>
          <p:cNvSpPr>
            <a:spLocks noGrp="1"/>
          </p:cNvSpPr>
          <p:nvPr>
            <p:ph idx="1"/>
          </p:nvPr>
        </p:nvSpPr>
        <p:spPr>
          <a:xfrm>
            <a:off x="838200" y="1535065"/>
            <a:ext cx="10515600" cy="4256453"/>
          </a:xfrm>
        </p:spPr>
        <p:txBody>
          <a:bodyPr>
            <a:normAutofit/>
          </a:bodyPr>
          <a:lstStyle>
            <a:lvl1pPr>
              <a:defRPr sz="2400">
                <a:solidFill>
                  <a:schemeClr val="bg1"/>
                </a:solidFill>
              </a:defRPr>
            </a:lvl1pPr>
          </a:lstStyle>
          <a:p>
            <a:pPr lvl="0"/>
            <a:r>
              <a:rPr lang="en-US" dirty="0"/>
              <a:t>Edit Master text styles</a:t>
            </a:r>
          </a:p>
        </p:txBody>
      </p:sp>
      <p:sp>
        <p:nvSpPr>
          <p:cNvPr id="6" name="Slide Number Placeholder 5">
            <a:extLst>
              <a:ext uri="{FF2B5EF4-FFF2-40B4-BE49-F238E27FC236}">
                <a16:creationId xmlns:a16="http://schemas.microsoft.com/office/drawing/2014/main" id="{35E6DB81-3C1D-8A49-8C87-0F6BE5A9E9C0}"/>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pic>
        <p:nvPicPr>
          <p:cNvPr id="10" name="Picture 9">
            <a:extLst>
              <a:ext uri="{FF2B5EF4-FFF2-40B4-BE49-F238E27FC236}">
                <a16:creationId xmlns:a16="http://schemas.microsoft.com/office/drawing/2014/main" id="{DCD15111-C891-504A-AA43-3B56AC6196F8}"/>
              </a:ext>
            </a:extLst>
          </p:cNvPr>
          <p:cNvPicPr>
            <a:picLocks noChangeAspect="1"/>
          </p:cNvPicPr>
          <p:nvPr userDrawn="1"/>
        </p:nvPicPr>
        <p:blipFill>
          <a:blip r:embed="rId3"/>
          <a:stretch>
            <a:fillRect/>
          </a:stretch>
        </p:blipFill>
        <p:spPr>
          <a:xfrm>
            <a:off x="409658" y="6295302"/>
            <a:ext cx="3196167" cy="368789"/>
          </a:xfrm>
          <a:prstGeom prst="rect">
            <a:avLst/>
          </a:prstGeom>
        </p:spPr>
      </p:pic>
      <p:pic>
        <p:nvPicPr>
          <p:cNvPr id="11" name="Picture 10">
            <a:extLst>
              <a:ext uri="{FF2B5EF4-FFF2-40B4-BE49-F238E27FC236}">
                <a16:creationId xmlns:a16="http://schemas.microsoft.com/office/drawing/2014/main" id="{D3EA3455-F170-324C-88B5-287718264867}"/>
              </a:ext>
            </a:extLst>
          </p:cNvPr>
          <p:cNvPicPr>
            <a:picLocks noChangeAspect="1"/>
          </p:cNvPicPr>
          <p:nvPr userDrawn="1"/>
        </p:nvPicPr>
        <p:blipFill rotWithShape="1">
          <a:blip r:embed="rId4"/>
          <a:srcRect t="5" r="8043" b="-142998"/>
          <a:stretch/>
        </p:blipFill>
        <p:spPr>
          <a:xfrm>
            <a:off x="400051" y="6070928"/>
            <a:ext cx="11056823" cy="60118"/>
          </a:xfrm>
          <a:prstGeom prst="rect">
            <a:avLst/>
          </a:prstGeom>
        </p:spPr>
      </p:pic>
    </p:spTree>
    <p:extLst>
      <p:ext uri="{BB962C8B-B14F-4D97-AF65-F5344CB8AC3E}">
        <p14:creationId xmlns:p14="http://schemas.microsoft.com/office/powerpoint/2010/main" val="385962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2F2127-EBD7-8848-B8B4-DAD7CA931A5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9" name="Picture 8">
            <a:extLst>
              <a:ext uri="{FF2B5EF4-FFF2-40B4-BE49-F238E27FC236}">
                <a16:creationId xmlns:a16="http://schemas.microsoft.com/office/drawing/2014/main" id="{5E208493-8149-6E45-81CC-EE362D4F2B77}"/>
              </a:ext>
            </a:extLst>
          </p:cNvPr>
          <p:cNvPicPr>
            <a:picLocks noChangeAspect="1"/>
          </p:cNvPicPr>
          <p:nvPr userDrawn="1"/>
        </p:nvPicPr>
        <p:blipFill>
          <a:blip r:embed="rId4"/>
          <a:stretch>
            <a:fillRect/>
          </a:stretch>
        </p:blipFill>
        <p:spPr>
          <a:xfrm>
            <a:off x="402422" y="318527"/>
            <a:ext cx="3196167" cy="368789"/>
          </a:xfrm>
          <a:prstGeom prst="rect">
            <a:avLst/>
          </a:prstGeom>
        </p:spPr>
      </p:pic>
      <p:pic>
        <p:nvPicPr>
          <p:cNvPr id="10" name="Picture 9">
            <a:extLst>
              <a:ext uri="{FF2B5EF4-FFF2-40B4-BE49-F238E27FC236}">
                <a16:creationId xmlns:a16="http://schemas.microsoft.com/office/drawing/2014/main" id="{6CAAB2EA-8363-5F45-8970-190A7BD6C085}"/>
              </a:ext>
            </a:extLst>
          </p:cNvPr>
          <p:cNvPicPr>
            <a:picLocks noChangeAspect="1"/>
          </p:cNvPicPr>
          <p:nvPr userDrawn="1"/>
        </p:nvPicPr>
        <p:blipFill rotWithShape="1">
          <a:blip r:embed="rId5"/>
          <a:srcRect l="8151" b="33145"/>
          <a:stretch/>
        </p:blipFill>
        <p:spPr>
          <a:xfrm>
            <a:off x="1" y="4480660"/>
            <a:ext cx="3091180" cy="2377341"/>
          </a:xfrm>
          <a:prstGeom prst="rect">
            <a:avLst/>
          </a:prstGeom>
        </p:spPr>
      </p:pic>
      <p:pic>
        <p:nvPicPr>
          <p:cNvPr id="11" name="Picture 10">
            <a:extLst>
              <a:ext uri="{FF2B5EF4-FFF2-40B4-BE49-F238E27FC236}">
                <a16:creationId xmlns:a16="http://schemas.microsoft.com/office/drawing/2014/main" id="{0EE5CE05-CB7F-B34C-8754-EF71B55DB913}"/>
              </a:ext>
            </a:extLst>
          </p:cNvPr>
          <p:cNvPicPr>
            <a:picLocks noChangeAspect="1"/>
          </p:cNvPicPr>
          <p:nvPr userDrawn="1"/>
        </p:nvPicPr>
        <p:blipFill>
          <a:blip r:embed="rId6"/>
          <a:stretch>
            <a:fillRect/>
          </a:stretch>
        </p:blipFill>
        <p:spPr>
          <a:xfrm>
            <a:off x="10445751" y="1519647"/>
            <a:ext cx="1155700" cy="927100"/>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spTree>
    <p:extLst>
      <p:ext uri="{BB962C8B-B14F-4D97-AF65-F5344CB8AC3E}">
        <p14:creationId xmlns:p14="http://schemas.microsoft.com/office/powerpoint/2010/main" val="951182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7E0DDE-BBC8-534D-8F87-23B9287D092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4" name="Picture 3">
            <a:extLst>
              <a:ext uri="{FF2B5EF4-FFF2-40B4-BE49-F238E27FC236}">
                <a16:creationId xmlns:a16="http://schemas.microsoft.com/office/drawing/2014/main" id="{61EBF669-8E10-C845-A121-DB25AD1063DC}"/>
              </a:ext>
            </a:extLst>
          </p:cNvPr>
          <p:cNvPicPr>
            <a:picLocks noChangeAspect="1"/>
          </p:cNvPicPr>
          <p:nvPr userDrawn="1"/>
        </p:nvPicPr>
        <p:blipFill rotWithShape="1">
          <a:blip r:embed="rId4"/>
          <a:srcRect l="34054" b="22345"/>
          <a:stretch/>
        </p:blipFill>
        <p:spPr>
          <a:xfrm>
            <a:off x="0" y="4812138"/>
            <a:ext cx="1737360" cy="2045862"/>
          </a:xfrm>
          <a:prstGeom prst="rect">
            <a:avLst/>
          </a:prstGeom>
        </p:spPr>
      </p:pic>
      <p:pic>
        <p:nvPicPr>
          <p:cNvPr id="12" name="Picture 11">
            <a:extLst>
              <a:ext uri="{FF2B5EF4-FFF2-40B4-BE49-F238E27FC236}">
                <a16:creationId xmlns:a16="http://schemas.microsoft.com/office/drawing/2014/main" id="{20B6504F-0738-AD4E-B37A-159E120E906C}"/>
              </a:ext>
            </a:extLst>
          </p:cNvPr>
          <p:cNvPicPr>
            <a:picLocks noChangeAspect="1"/>
          </p:cNvPicPr>
          <p:nvPr userDrawn="1"/>
        </p:nvPicPr>
        <p:blipFill>
          <a:blip r:embed="rId5"/>
          <a:stretch>
            <a:fillRect/>
          </a:stretch>
        </p:blipFill>
        <p:spPr>
          <a:xfrm rot="16200000">
            <a:off x="10129459" y="1714918"/>
            <a:ext cx="1579205" cy="1184404"/>
          </a:xfrm>
          <a:prstGeom prst="rect">
            <a:avLst/>
          </a:prstGeom>
        </p:spPr>
      </p:pic>
      <p:pic>
        <p:nvPicPr>
          <p:cNvPr id="16" name="Picture 15">
            <a:extLst>
              <a:ext uri="{FF2B5EF4-FFF2-40B4-BE49-F238E27FC236}">
                <a16:creationId xmlns:a16="http://schemas.microsoft.com/office/drawing/2014/main" id="{DF176EB0-C59A-D44C-9789-8AACE9AEFD6E}"/>
              </a:ext>
            </a:extLst>
          </p:cNvPr>
          <p:cNvPicPr>
            <a:picLocks noChangeAspect="1"/>
          </p:cNvPicPr>
          <p:nvPr userDrawn="1"/>
        </p:nvPicPr>
        <p:blipFill>
          <a:blip r:embed="rId6"/>
          <a:stretch>
            <a:fillRect/>
          </a:stretch>
        </p:blipFill>
        <p:spPr>
          <a:xfrm>
            <a:off x="402422" y="318527"/>
            <a:ext cx="3196167" cy="368789"/>
          </a:xfrm>
          <a:prstGeom prst="rect">
            <a:avLst/>
          </a:prstGeom>
        </p:spPr>
      </p:pic>
    </p:spTree>
    <p:extLst>
      <p:ext uri="{BB962C8B-B14F-4D97-AF65-F5344CB8AC3E}">
        <p14:creationId xmlns:p14="http://schemas.microsoft.com/office/powerpoint/2010/main" val="106210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B69119-1B1B-404C-BA90-94A99EE4013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15F6D999-A485-5C45-B8F6-106D8EF2E226}"/>
              </a:ext>
            </a:extLst>
          </p:cNvPr>
          <p:cNvPicPr>
            <a:picLocks noChangeAspect="1"/>
          </p:cNvPicPr>
          <p:nvPr userDrawn="1"/>
        </p:nvPicPr>
        <p:blipFill>
          <a:blip r:embed="rId4"/>
          <a:stretch>
            <a:fillRect/>
          </a:stretch>
        </p:blipFill>
        <p:spPr>
          <a:xfrm>
            <a:off x="402422" y="318527"/>
            <a:ext cx="3196167" cy="368789"/>
          </a:xfrm>
          <a:prstGeom prst="rect">
            <a:avLst/>
          </a:prstGeom>
        </p:spPr>
      </p:pic>
      <p:pic>
        <p:nvPicPr>
          <p:cNvPr id="11" name="Picture 10">
            <a:extLst>
              <a:ext uri="{FF2B5EF4-FFF2-40B4-BE49-F238E27FC236}">
                <a16:creationId xmlns:a16="http://schemas.microsoft.com/office/drawing/2014/main" id="{90ED9402-3D88-6049-B554-357C36611E7D}"/>
              </a:ext>
            </a:extLst>
          </p:cNvPr>
          <p:cNvPicPr>
            <a:picLocks noChangeAspect="1"/>
          </p:cNvPicPr>
          <p:nvPr userDrawn="1"/>
        </p:nvPicPr>
        <p:blipFill rotWithShape="1">
          <a:blip r:embed="rId5"/>
          <a:srcRect l="24256" b="21461"/>
          <a:stretch/>
        </p:blipFill>
        <p:spPr>
          <a:xfrm>
            <a:off x="0" y="4015298"/>
            <a:ext cx="2780030" cy="2842702"/>
          </a:xfrm>
          <a:prstGeom prst="rect">
            <a:avLst/>
          </a:prstGeom>
        </p:spPr>
      </p:pic>
      <p:pic>
        <p:nvPicPr>
          <p:cNvPr id="12" name="Picture 11">
            <a:extLst>
              <a:ext uri="{FF2B5EF4-FFF2-40B4-BE49-F238E27FC236}">
                <a16:creationId xmlns:a16="http://schemas.microsoft.com/office/drawing/2014/main" id="{4AF6015D-0869-6549-8C39-D73FF762841D}"/>
              </a:ext>
            </a:extLst>
          </p:cNvPr>
          <p:cNvPicPr>
            <a:picLocks noChangeAspect="1"/>
          </p:cNvPicPr>
          <p:nvPr userDrawn="1"/>
        </p:nvPicPr>
        <p:blipFill>
          <a:blip r:embed="rId6"/>
          <a:stretch>
            <a:fillRect/>
          </a:stretch>
        </p:blipFill>
        <p:spPr>
          <a:xfrm rot="1782855">
            <a:off x="10190480" y="1552292"/>
            <a:ext cx="1351280" cy="675640"/>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55273"/>
            <a:ext cx="9159240" cy="1325563"/>
          </a:xfrm>
        </p:spPr>
        <p:txBody>
          <a:bodyPr>
            <a:normAutofit/>
          </a:bodyPr>
          <a:lstStyle>
            <a:lvl1pPr>
              <a:defRPr sz="4800">
                <a:solidFill>
                  <a:srgbClr val="193E72"/>
                </a:solidFill>
              </a:defRPr>
            </a:lvl1pPr>
          </a:lstStyle>
          <a:p>
            <a:r>
              <a:rPr lang="en-US" dirty="0"/>
              <a:t>Click to edit Master title</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t>‹#›</a:t>
            </a:fld>
            <a:endParaRPr lang="en-US"/>
          </a:p>
        </p:txBody>
      </p:sp>
    </p:spTree>
    <p:extLst>
      <p:ext uri="{BB962C8B-B14F-4D97-AF65-F5344CB8AC3E}">
        <p14:creationId xmlns:p14="http://schemas.microsoft.com/office/powerpoint/2010/main" val="327396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200FBBD-6CC4-A349-B70B-313BAD04B61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E396B99-1C3E-534F-B516-F100DE2F2778}"/>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sp>
        <p:nvSpPr>
          <p:cNvPr id="2" name="Title 1">
            <a:extLst>
              <a:ext uri="{FF2B5EF4-FFF2-40B4-BE49-F238E27FC236}">
                <a16:creationId xmlns:a16="http://schemas.microsoft.com/office/drawing/2014/main" id="{02BF6DC9-37E3-D144-87B7-81B5E7C27BD8}"/>
              </a:ext>
            </a:extLst>
          </p:cNvPr>
          <p:cNvSpPr>
            <a:spLocks noGrp="1"/>
          </p:cNvSpPr>
          <p:nvPr>
            <p:ph type="title"/>
          </p:nvPr>
        </p:nvSpPr>
        <p:spPr>
          <a:xfrm>
            <a:off x="838200" y="2488688"/>
            <a:ext cx="9403080" cy="1133477"/>
          </a:xfrm>
        </p:spPr>
        <p:txBody>
          <a:bodyPr anchor="b">
            <a:noAutofit/>
          </a:bodyPr>
          <a:lstStyle>
            <a:lvl1pPr>
              <a:defRPr sz="4800">
                <a:solidFill>
                  <a:srgbClr val="193E72"/>
                </a:solidFill>
              </a:defRPr>
            </a:lvl1pPr>
          </a:lstStyle>
          <a:p>
            <a:r>
              <a:rPr lang="en-US" dirty="0"/>
              <a:t>Click to edit Master title</a:t>
            </a:r>
          </a:p>
        </p:txBody>
      </p:sp>
      <p:sp>
        <p:nvSpPr>
          <p:cNvPr id="6" name="Slide Number Placeholder 5">
            <a:extLst>
              <a:ext uri="{FF2B5EF4-FFF2-40B4-BE49-F238E27FC236}">
                <a16:creationId xmlns:a16="http://schemas.microsoft.com/office/drawing/2014/main" id="{35944CE4-06ED-E046-944B-D3D4DDDF1D04}"/>
              </a:ext>
            </a:extLst>
          </p:cNvPr>
          <p:cNvSpPr>
            <a:spLocks noGrp="1"/>
          </p:cNvSpPr>
          <p:nvPr>
            <p:ph type="sldNum" sz="quarter" idx="12"/>
          </p:nvPr>
        </p:nvSpPr>
        <p:spPr/>
        <p:txBody>
          <a:bodyPr/>
          <a:lstStyle>
            <a:lvl1pPr>
              <a:defRPr>
                <a:solidFill>
                  <a:srgbClr val="193E72"/>
                </a:solidFill>
              </a:defRPr>
            </a:lvl1pPr>
          </a:lstStyle>
          <a:p>
            <a:fld id="{EE1A55DE-D795-7B44-9085-719E51EC44B5}" type="slidenum">
              <a:rPr lang="en-US" smtClean="0"/>
              <a:pPr/>
              <a:t>‹#›</a:t>
            </a:fld>
            <a:endParaRPr lang="en-US" dirty="0"/>
          </a:p>
        </p:txBody>
      </p:sp>
      <p:pic>
        <p:nvPicPr>
          <p:cNvPr id="13" name="Picture 12">
            <a:extLst>
              <a:ext uri="{FF2B5EF4-FFF2-40B4-BE49-F238E27FC236}">
                <a16:creationId xmlns:a16="http://schemas.microsoft.com/office/drawing/2014/main" id="{C69C07FA-383C-2346-AEDD-0EAEBB2C666C}"/>
              </a:ext>
            </a:extLst>
          </p:cNvPr>
          <p:cNvPicPr>
            <a:picLocks noChangeAspect="1"/>
          </p:cNvPicPr>
          <p:nvPr userDrawn="1"/>
        </p:nvPicPr>
        <p:blipFill>
          <a:blip r:embed="rId4"/>
          <a:stretch>
            <a:fillRect/>
          </a:stretch>
        </p:blipFill>
        <p:spPr>
          <a:xfrm>
            <a:off x="402422" y="318527"/>
            <a:ext cx="3196167" cy="368789"/>
          </a:xfrm>
          <a:prstGeom prst="rect">
            <a:avLst/>
          </a:prstGeom>
        </p:spPr>
      </p:pic>
      <p:pic>
        <p:nvPicPr>
          <p:cNvPr id="21" name="Picture 20">
            <a:extLst>
              <a:ext uri="{FF2B5EF4-FFF2-40B4-BE49-F238E27FC236}">
                <a16:creationId xmlns:a16="http://schemas.microsoft.com/office/drawing/2014/main" id="{1B3F5BD8-0C81-4A4E-A8A7-821DBE909558}"/>
              </a:ext>
            </a:extLst>
          </p:cNvPr>
          <p:cNvPicPr>
            <a:picLocks noChangeAspect="1"/>
          </p:cNvPicPr>
          <p:nvPr userDrawn="1"/>
        </p:nvPicPr>
        <p:blipFill>
          <a:blip r:embed="rId5"/>
          <a:stretch>
            <a:fillRect/>
          </a:stretch>
        </p:blipFill>
        <p:spPr>
          <a:xfrm rot="1927307">
            <a:off x="10464018" y="1601144"/>
            <a:ext cx="1081455" cy="540728"/>
          </a:xfrm>
          <a:prstGeom prst="rect">
            <a:avLst/>
          </a:prstGeom>
        </p:spPr>
      </p:pic>
      <p:pic>
        <p:nvPicPr>
          <p:cNvPr id="22" name="Picture 21">
            <a:extLst>
              <a:ext uri="{FF2B5EF4-FFF2-40B4-BE49-F238E27FC236}">
                <a16:creationId xmlns:a16="http://schemas.microsoft.com/office/drawing/2014/main" id="{580507CF-0871-4D45-B2B1-43EE3CCCD78D}"/>
              </a:ext>
            </a:extLst>
          </p:cNvPr>
          <p:cNvPicPr>
            <a:picLocks noChangeAspect="1"/>
          </p:cNvPicPr>
          <p:nvPr userDrawn="1"/>
        </p:nvPicPr>
        <p:blipFill>
          <a:blip r:embed="rId6"/>
          <a:stretch>
            <a:fillRect/>
          </a:stretch>
        </p:blipFill>
        <p:spPr>
          <a:xfrm>
            <a:off x="0" y="5141460"/>
            <a:ext cx="2582984" cy="1716540"/>
          </a:xfrm>
          <a:prstGeom prst="rect">
            <a:avLst/>
          </a:prstGeom>
        </p:spPr>
      </p:pic>
    </p:spTree>
    <p:extLst>
      <p:ext uri="{BB962C8B-B14F-4D97-AF65-F5344CB8AC3E}">
        <p14:creationId xmlns:p14="http://schemas.microsoft.com/office/powerpoint/2010/main" val="100437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C3FA3C1-F34D-4D4A-A999-6BD04B870E4A}"/>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70806AC6-9229-B641-B36F-4C5719D6B6E9}"/>
              </a:ext>
            </a:extLst>
          </p:cNvPr>
          <p:cNvPicPr>
            <a:picLocks noChangeAspect="1"/>
          </p:cNvPicPr>
          <p:nvPr userDrawn="1"/>
        </p:nvPicPr>
        <p:blipFill rotWithShape="1">
          <a:blip r:embed="rId3"/>
          <a:srcRect t="3" r="6601" b="-36686"/>
          <a:stretch/>
        </p:blipFill>
        <p:spPr>
          <a:xfrm>
            <a:off x="402422" y="868933"/>
            <a:ext cx="11387159" cy="45719"/>
          </a:xfrm>
          <a:prstGeom prst="rect">
            <a:avLst/>
          </a:prstGeom>
        </p:spPr>
      </p:pic>
      <p:pic>
        <p:nvPicPr>
          <p:cNvPr id="10" name="Picture 9">
            <a:extLst>
              <a:ext uri="{FF2B5EF4-FFF2-40B4-BE49-F238E27FC236}">
                <a16:creationId xmlns:a16="http://schemas.microsoft.com/office/drawing/2014/main" id="{15F6D999-A485-5C45-B8F6-106D8EF2E226}"/>
              </a:ext>
            </a:extLst>
          </p:cNvPr>
          <p:cNvPicPr>
            <a:picLocks noChangeAspect="1"/>
          </p:cNvPicPr>
          <p:nvPr userDrawn="1"/>
        </p:nvPicPr>
        <p:blipFill>
          <a:blip r:embed="rId4"/>
          <a:stretch>
            <a:fillRect/>
          </a:stretch>
        </p:blipFill>
        <p:spPr>
          <a:xfrm>
            <a:off x="402422" y="318527"/>
            <a:ext cx="3196167" cy="368789"/>
          </a:xfrm>
          <a:prstGeom prst="rect">
            <a:avLst/>
          </a:prstGeom>
        </p:spPr>
      </p:pic>
      <p:sp>
        <p:nvSpPr>
          <p:cNvPr id="2" name="Title 1">
            <a:extLst>
              <a:ext uri="{FF2B5EF4-FFF2-40B4-BE49-F238E27FC236}">
                <a16:creationId xmlns:a16="http://schemas.microsoft.com/office/drawing/2014/main" id="{DAA4281D-3412-5E48-9A52-70612FA4E1AE}"/>
              </a:ext>
            </a:extLst>
          </p:cNvPr>
          <p:cNvSpPr>
            <a:spLocks noGrp="1"/>
          </p:cNvSpPr>
          <p:nvPr>
            <p:ph type="title"/>
          </p:nvPr>
        </p:nvSpPr>
        <p:spPr>
          <a:xfrm>
            <a:off x="838200" y="2562303"/>
            <a:ext cx="9159240" cy="1325563"/>
          </a:xfrm>
        </p:spPr>
        <p:txBody>
          <a:bodyPr>
            <a:normAutofit/>
          </a:bodyPr>
          <a:lstStyle>
            <a:lvl1pPr>
              <a:defRPr sz="4800">
                <a:solidFill>
                  <a:srgbClr val="193E72"/>
                </a:solidFill>
              </a:defRPr>
            </a:lvl1pPr>
          </a:lstStyle>
          <a:p>
            <a:r>
              <a:rPr lang="en-US" dirty="0"/>
              <a:t>Click to edit Master title</a:t>
            </a:r>
          </a:p>
        </p:txBody>
      </p:sp>
      <p:sp>
        <p:nvSpPr>
          <p:cNvPr id="7" name="Slide Number Placeholder 6">
            <a:extLst>
              <a:ext uri="{FF2B5EF4-FFF2-40B4-BE49-F238E27FC236}">
                <a16:creationId xmlns:a16="http://schemas.microsoft.com/office/drawing/2014/main" id="{419B6C91-4419-6945-B1FB-13E02AAEB7DA}"/>
              </a:ext>
            </a:extLst>
          </p:cNvPr>
          <p:cNvSpPr>
            <a:spLocks noGrp="1"/>
          </p:cNvSpPr>
          <p:nvPr>
            <p:ph type="sldNum" sz="quarter" idx="12"/>
          </p:nvPr>
        </p:nvSpPr>
        <p:spPr/>
        <p:txBody>
          <a:bodyPr/>
          <a:lstStyle/>
          <a:p>
            <a:fld id="{EE1A55DE-D795-7B44-9085-719E51EC44B5}" type="slidenum">
              <a:rPr lang="en-US" smtClean="0"/>
              <a:t>‹#›</a:t>
            </a:fld>
            <a:endParaRPr lang="en-US"/>
          </a:p>
        </p:txBody>
      </p:sp>
      <p:pic>
        <p:nvPicPr>
          <p:cNvPr id="15" name="Picture 14">
            <a:extLst>
              <a:ext uri="{FF2B5EF4-FFF2-40B4-BE49-F238E27FC236}">
                <a16:creationId xmlns:a16="http://schemas.microsoft.com/office/drawing/2014/main" id="{F9D905AD-F873-2A44-82D4-3A8989E2B37C}"/>
              </a:ext>
            </a:extLst>
          </p:cNvPr>
          <p:cNvPicPr>
            <a:picLocks noChangeAspect="1"/>
          </p:cNvPicPr>
          <p:nvPr userDrawn="1"/>
        </p:nvPicPr>
        <p:blipFill>
          <a:blip r:embed="rId5"/>
          <a:stretch>
            <a:fillRect/>
          </a:stretch>
        </p:blipFill>
        <p:spPr>
          <a:xfrm rot="12288281">
            <a:off x="10164502" y="1227960"/>
            <a:ext cx="1342276" cy="1285674"/>
          </a:xfrm>
          <a:prstGeom prst="rect">
            <a:avLst/>
          </a:prstGeom>
        </p:spPr>
      </p:pic>
      <p:pic>
        <p:nvPicPr>
          <p:cNvPr id="18" name="Picture 17">
            <a:extLst>
              <a:ext uri="{FF2B5EF4-FFF2-40B4-BE49-F238E27FC236}">
                <a16:creationId xmlns:a16="http://schemas.microsoft.com/office/drawing/2014/main" id="{21FD4E0F-C273-6D40-A933-CEE0CA6AA3E0}"/>
              </a:ext>
            </a:extLst>
          </p:cNvPr>
          <p:cNvPicPr>
            <a:picLocks noChangeAspect="1"/>
          </p:cNvPicPr>
          <p:nvPr userDrawn="1"/>
        </p:nvPicPr>
        <p:blipFill rotWithShape="1">
          <a:blip r:embed="rId6"/>
          <a:srcRect l="8151" b="33145"/>
          <a:stretch/>
        </p:blipFill>
        <p:spPr>
          <a:xfrm>
            <a:off x="1" y="4480660"/>
            <a:ext cx="3091180" cy="2377341"/>
          </a:xfrm>
          <a:prstGeom prst="rect">
            <a:avLst/>
          </a:prstGeom>
        </p:spPr>
      </p:pic>
    </p:spTree>
    <p:extLst>
      <p:ext uri="{BB962C8B-B14F-4D97-AF65-F5344CB8AC3E}">
        <p14:creationId xmlns:p14="http://schemas.microsoft.com/office/powerpoint/2010/main" val="4061754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1C9C2-FB98-9449-B8F0-39AAEDD3EE4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239D3C52-456B-CF49-8D86-ABB528E08D2A}"/>
              </a:ext>
            </a:extLst>
          </p:cNvPr>
          <p:cNvPicPr>
            <a:picLocks noChangeAspect="1"/>
          </p:cNvPicPr>
          <p:nvPr userDrawn="1"/>
        </p:nvPicPr>
        <p:blipFill rotWithShape="1">
          <a:blip r:embed="rId3"/>
          <a:srcRect t="3" r="6601" b="-36686"/>
          <a:stretch/>
        </p:blipFill>
        <p:spPr>
          <a:xfrm>
            <a:off x="436034" y="858109"/>
            <a:ext cx="11387159" cy="45719"/>
          </a:xfrm>
          <a:prstGeom prst="rect">
            <a:avLst/>
          </a:prstGeom>
        </p:spPr>
      </p:pic>
      <p:pic>
        <p:nvPicPr>
          <p:cNvPr id="9" name="Picture 8">
            <a:extLst>
              <a:ext uri="{FF2B5EF4-FFF2-40B4-BE49-F238E27FC236}">
                <a16:creationId xmlns:a16="http://schemas.microsoft.com/office/drawing/2014/main" id="{EDC8F958-22FC-904F-8492-ECBB12608F6B}"/>
              </a:ext>
            </a:extLst>
          </p:cNvPr>
          <p:cNvPicPr>
            <a:picLocks noChangeAspect="1"/>
          </p:cNvPicPr>
          <p:nvPr userDrawn="1"/>
        </p:nvPicPr>
        <p:blipFill rotWithShape="1">
          <a:blip r:embed="rId4"/>
          <a:srcRect l="35446" b="23513"/>
          <a:stretch/>
        </p:blipFill>
        <p:spPr>
          <a:xfrm>
            <a:off x="0" y="4799507"/>
            <a:ext cx="1737360" cy="2058494"/>
          </a:xfrm>
          <a:prstGeom prst="rect">
            <a:avLst/>
          </a:prstGeom>
        </p:spPr>
      </p:pic>
      <p:pic>
        <p:nvPicPr>
          <p:cNvPr id="10" name="Picture 9">
            <a:extLst>
              <a:ext uri="{FF2B5EF4-FFF2-40B4-BE49-F238E27FC236}">
                <a16:creationId xmlns:a16="http://schemas.microsoft.com/office/drawing/2014/main" id="{5B304E4C-D148-DF45-B7F2-E70F5B2E2408}"/>
              </a:ext>
            </a:extLst>
          </p:cNvPr>
          <p:cNvPicPr>
            <a:picLocks noChangeAspect="1"/>
          </p:cNvPicPr>
          <p:nvPr userDrawn="1"/>
        </p:nvPicPr>
        <p:blipFill>
          <a:blip r:embed="rId5"/>
          <a:stretch>
            <a:fillRect/>
          </a:stretch>
        </p:blipFill>
        <p:spPr>
          <a:xfrm rot="16200000">
            <a:off x="10239223" y="1795994"/>
            <a:ext cx="1579199" cy="1184400"/>
          </a:xfrm>
          <a:prstGeom prst="rect">
            <a:avLst/>
          </a:prstGeom>
        </p:spPr>
      </p:pic>
      <p:sp>
        <p:nvSpPr>
          <p:cNvPr id="6" name="Slide Number Placeholder 5">
            <a:extLst>
              <a:ext uri="{FF2B5EF4-FFF2-40B4-BE49-F238E27FC236}">
                <a16:creationId xmlns:a16="http://schemas.microsoft.com/office/drawing/2014/main" id="{37DB257D-A0E0-EF48-ABA3-7782115D606E}"/>
              </a:ext>
            </a:extLst>
          </p:cNvPr>
          <p:cNvSpPr>
            <a:spLocks noGrp="1"/>
          </p:cNvSpPr>
          <p:nvPr>
            <p:ph type="sldNum" sz="quarter" idx="12"/>
          </p:nvPr>
        </p:nvSpPr>
        <p:spPr/>
        <p:txBody>
          <a:bodyPr/>
          <a:lstStyle>
            <a:lvl1pPr>
              <a:defRPr>
                <a:solidFill>
                  <a:schemeClr val="bg1"/>
                </a:solidFill>
              </a:defRPr>
            </a:lvl1pPr>
          </a:lstStyle>
          <a:p>
            <a:fld id="{EE1A55DE-D795-7B44-9085-719E51EC44B5}" type="slidenum">
              <a:rPr lang="en-US" smtClean="0"/>
              <a:pPr/>
              <a:t>‹#›</a:t>
            </a:fld>
            <a:endParaRPr lang="en-US" dirty="0"/>
          </a:p>
        </p:txBody>
      </p:sp>
      <p:sp>
        <p:nvSpPr>
          <p:cNvPr id="11" name="TextBox 10">
            <a:extLst>
              <a:ext uri="{FF2B5EF4-FFF2-40B4-BE49-F238E27FC236}">
                <a16:creationId xmlns:a16="http://schemas.microsoft.com/office/drawing/2014/main" id="{1D3C93AA-AEC1-E348-A455-2BBDEC699ED7}"/>
              </a:ext>
            </a:extLst>
          </p:cNvPr>
          <p:cNvSpPr txBox="1"/>
          <p:nvPr userDrawn="1"/>
        </p:nvSpPr>
        <p:spPr>
          <a:xfrm>
            <a:off x="873760" y="-538480"/>
            <a:ext cx="184731" cy="369332"/>
          </a:xfrm>
          <a:prstGeom prst="rect">
            <a:avLst/>
          </a:prstGeom>
          <a:noFill/>
        </p:spPr>
        <p:txBody>
          <a:bodyPr wrap="none" rtlCol="0">
            <a:spAutoFit/>
          </a:bodyPr>
          <a:lstStyle/>
          <a:p>
            <a:endParaRPr lang="en-US" dirty="0"/>
          </a:p>
        </p:txBody>
      </p:sp>
      <p:sp>
        <p:nvSpPr>
          <p:cNvPr id="12" name="Title 1">
            <a:extLst>
              <a:ext uri="{FF2B5EF4-FFF2-40B4-BE49-F238E27FC236}">
                <a16:creationId xmlns:a16="http://schemas.microsoft.com/office/drawing/2014/main" id="{8C69DFD5-858D-D642-ADE1-D548CB19E775}"/>
              </a:ext>
            </a:extLst>
          </p:cNvPr>
          <p:cNvSpPr>
            <a:spLocks noGrp="1"/>
          </p:cNvSpPr>
          <p:nvPr>
            <p:ph type="title"/>
          </p:nvPr>
        </p:nvSpPr>
        <p:spPr>
          <a:xfrm>
            <a:off x="838200" y="2488688"/>
            <a:ext cx="9403080" cy="1133477"/>
          </a:xfrm>
        </p:spPr>
        <p:txBody>
          <a:bodyPr anchor="b">
            <a:noAutofit/>
          </a:bodyPr>
          <a:lstStyle>
            <a:lvl1pPr>
              <a:defRPr sz="4800">
                <a:solidFill>
                  <a:schemeClr val="bg1"/>
                </a:solidFill>
              </a:defRPr>
            </a:lvl1pPr>
          </a:lstStyle>
          <a:p>
            <a:r>
              <a:rPr lang="en-US" dirty="0"/>
              <a:t>Click to edit Master title</a:t>
            </a:r>
          </a:p>
        </p:txBody>
      </p:sp>
    </p:spTree>
    <p:extLst>
      <p:ext uri="{BB962C8B-B14F-4D97-AF65-F5344CB8AC3E}">
        <p14:creationId xmlns:p14="http://schemas.microsoft.com/office/powerpoint/2010/main" val="1112789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9F6C1B-6F37-CE43-80CB-13FD9EE06FB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73E29E7-16A9-6340-9E9F-790043ED90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31A5E-D10C-0845-A242-397F9C9F205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0D2F0-1F10-854B-834D-FF8C54AAA49C}" type="datetimeFigureOut">
              <a:rPr lang="en-US" smtClean="0"/>
              <a:t>6/9/2025</a:t>
            </a:fld>
            <a:endParaRPr lang="en-US"/>
          </a:p>
        </p:txBody>
      </p:sp>
      <p:sp>
        <p:nvSpPr>
          <p:cNvPr id="5" name="Footer Placeholder 4">
            <a:extLst>
              <a:ext uri="{FF2B5EF4-FFF2-40B4-BE49-F238E27FC236}">
                <a16:creationId xmlns:a16="http://schemas.microsoft.com/office/drawing/2014/main" id="{3D03ACE8-7DC1-FF47-A286-E7FBD724D0B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19C6CA-BF73-CC4A-BED8-DE34849C7D5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A55DE-D795-7B44-9085-719E51EC44B5}" type="slidenum">
              <a:rPr lang="en-US" smtClean="0"/>
              <a:t>‹#›</a:t>
            </a:fld>
            <a:endParaRPr lang="en-US"/>
          </a:p>
        </p:txBody>
      </p:sp>
    </p:spTree>
    <p:extLst>
      <p:ext uri="{BB962C8B-B14F-4D97-AF65-F5344CB8AC3E}">
        <p14:creationId xmlns:p14="http://schemas.microsoft.com/office/powerpoint/2010/main" val="815362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D_8F4B7C38.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AB773-FB23-B8E5-46C9-7EADFC4517DE}"/>
              </a:ext>
            </a:extLst>
          </p:cNvPr>
          <p:cNvSpPr>
            <a:spLocks noGrp="1"/>
          </p:cNvSpPr>
          <p:nvPr>
            <p:ph type="ctrTitle"/>
          </p:nvPr>
        </p:nvSpPr>
        <p:spPr/>
        <p:txBody>
          <a:bodyPr/>
          <a:lstStyle/>
          <a:p>
            <a:r>
              <a:rPr lang="en-GB" dirty="0" err="1"/>
              <a:t>MigRefHealth</a:t>
            </a:r>
            <a:endParaRPr lang="en-GB" dirty="0"/>
          </a:p>
        </p:txBody>
      </p:sp>
      <p:sp>
        <p:nvSpPr>
          <p:cNvPr id="3" name="Subtitle 2">
            <a:extLst>
              <a:ext uri="{FF2B5EF4-FFF2-40B4-BE49-F238E27FC236}">
                <a16:creationId xmlns:a16="http://schemas.microsoft.com/office/drawing/2014/main" id="{181B2BE4-27DD-8245-FCFA-AC406EBB3EC6}"/>
              </a:ext>
            </a:extLst>
          </p:cNvPr>
          <p:cNvSpPr>
            <a:spLocks noGrp="1"/>
          </p:cNvSpPr>
          <p:nvPr>
            <p:ph type="subTitle" idx="1"/>
          </p:nvPr>
        </p:nvSpPr>
        <p:spPr>
          <a:xfrm>
            <a:off x="1524000" y="3509963"/>
            <a:ext cx="9144000" cy="1747837"/>
          </a:xfrm>
        </p:spPr>
        <p:txBody>
          <a:bodyPr>
            <a:normAutofit fontScale="92500" lnSpcReduction="20000"/>
          </a:bodyPr>
          <a:lstStyle/>
          <a:p>
            <a:r>
              <a:rPr lang="en-GB" dirty="0"/>
              <a:t>Co-creating asset and place-based approaches to tackling refugee and migrant health exclusion</a:t>
            </a:r>
          </a:p>
          <a:p>
            <a:endParaRPr lang="en-GB" dirty="0"/>
          </a:p>
          <a:p>
            <a:r>
              <a:rPr lang="en-GB" dirty="0"/>
              <a:t>Prof Elena </a:t>
            </a:r>
            <a:r>
              <a:rPr lang="en-GB" dirty="0" err="1"/>
              <a:t>Vacchelli</a:t>
            </a:r>
            <a:r>
              <a:rPr lang="en-GB" dirty="0"/>
              <a:t> – University of Greenwich</a:t>
            </a:r>
          </a:p>
          <a:p>
            <a:r>
              <a:rPr lang="en-GB" dirty="0"/>
              <a:t>Catherine Kennelly – Anglia Ruskin University</a:t>
            </a:r>
          </a:p>
        </p:txBody>
      </p:sp>
    </p:spTree>
    <p:extLst>
      <p:ext uri="{BB962C8B-B14F-4D97-AF65-F5344CB8AC3E}">
        <p14:creationId xmlns:p14="http://schemas.microsoft.com/office/powerpoint/2010/main" val="130658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DD1CA-F4C3-CB2C-0885-2F2588D6A8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DE5F2A-F183-9B3B-EC5D-499CE0746EF8}"/>
              </a:ext>
            </a:extLst>
          </p:cNvPr>
          <p:cNvSpPr>
            <a:spLocks noGrp="1"/>
          </p:cNvSpPr>
          <p:nvPr>
            <p:ph type="title"/>
          </p:nvPr>
        </p:nvSpPr>
        <p:spPr/>
        <p:txBody>
          <a:bodyPr/>
          <a:lstStyle/>
          <a:p>
            <a:r>
              <a:rPr lang="en-GB" dirty="0"/>
              <a:t>Participant Information</a:t>
            </a:r>
          </a:p>
        </p:txBody>
      </p:sp>
      <p:sp>
        <p:nvSpPr>
          <p:cNvPr id="4" name="AutoShape 2" descr="House with solid fill">
            <a:extLst>
              <a:ext uri="{FF2B5EF4-FFF2-40B4-BE49-F238E27FC236}">
                <a16:creationId xmlns:a16="http://schemas.microsoft.com/office/drawing/2014/main" id="{2D19EF5C-E6B7-32F6-213D-0F72D1AE7297}"/>
              </a:ext>
            </a:extLst>
          </p:cNvPr>
          <p:cNvSpPr>
            <a:spLocks noChangeAspect="1" noChangeArrowheads="1"/>
          </p:cNvSpPr>
          <p:nvPr/>
        </p:nvSpPr>
        <p:spPr bwMode="auto">
          <a:xfrm>
            <a:off x="1841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3" descr="Food Safety with solid fill">
            <a:extLst>
              <a:ext uri="{FF2B5EF4-FFF2-40B4-BE49-F238E27FC236}">
                <a16:creationId xmlns:a16="http://schemas.microsoft.com/office/drawing/2014/main" id="{56574B34-061F-5FCE-2A36-AA8122F9D256}"/>
              </a:ext>
            </a:extLst>
          </p:cNvPr>
          <p:cNvSpPr>
            <a:spLocks noChangeAspect="1" noChangeArrowheads="1"/>
          </p:cNvSpPr>
          <p:nvPr/>
        </p:nvSpPr>
        <p:spPr bwMode="auto">
          <a:xfrm>
            <a:off x="6445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Signpost outline">
            <a:extLst>
              <a:ext uri="{FF2B5EF4-FFF2-40B4-BE49-F238E27FC236}">
                <a16:creationId xmlns:a16="http://schemas.microsoft.com/office/drawing/2014/main" id="{9D6683A2-A78F-B729-ED14-EF45BB99D264}"/>
              </a:ext>
            </a:extLst>
          </p:cNvPr>
          <p:cNvSpPr>
            <a:spLocks noChangeAspect="1" noChangeArrowheads="1"/>
          </p:cNvSpPr>
          <p:nvPr/>
        </p:nvSpPr>
        <p:spPr bwMode="auto">
          <a:xfrm>
            <a:off x="11049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House with solid fill">
            <a:extLst>
              <a:ext uri="{FF2B5EF4-FFF2-40B4-BE49-F238E27FC236}">
                <a16:creationId xmlns:a16="http://schemas.microsoft.com/office/drawing/2014/main" id="{32E403A2-20E0-AF7C-5A6A-3F4804F77DF5}"/>
              </a:ext>
            </a:extLst>
          </p:cNvPr>
          <p:cNvSpPr>
            <a:spLocks noChangeAspect="1" noChangeArrowheads="1"/>
          </p:cNvSpPr>
          <p:nvPr/>
        </p:nvSpPr>
        <p:spPr bwMode="auto">
          <a:xfrm>
            <a:off x="-123825" y="-2968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7" descr="Food Safety with solid fill">
            <a:extLst>
              <a:ext uri="{FF2B5EF4-FFF2-40B4-BE49-F238E27FC236}">
                <a16:creationId xmlns:a16="http://schemas.microsoft.com/office/drawing/2014/main" id="{246360E8-F08F-2EFD-C49E-D0FB076ACE7A}"/>
              </a:ext>
            </a:extLst>
          </p:cNvPr>
          <p:cNvSpPr>
            <a:spLocks noChangeAspect="1" noChangeArrowheads="1"/>
          </p:cNvSpPr>
          <p:nvPr/>
        </p:nvSpPr>
        <p:spPr bwMode="auto">
          <a:xfrm>
            <a:off x="336550" y="-2968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Signpost outline">
            <a:extLst>
              <a:ext uri="{FF2B5EF4-FFF2-40B4-BE49-F238E27FC236}">
                <a16:creationId xmlns:a16="http://schemas.microsoft.com/office/drawing/2014/main" id="{DD3FCE3B-355D-D93B-A823-0E90F5250E08}"/>
              </a:ext>
            </a:extLst>
          </p:cNvPr>
          <p:cNvSpPr>
            <a:spLocks noChangeAspect="1" noChangeArrowheads="1"/>
          </p:cNvSpPr>
          <p:nvPr/>
        </p:nvSpPr>
        <p:spPr bwMode="auto">
          <a:xfrm>
            <a:off x="796925" y="-2968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0" descr="House with solid fill">
            <a:extLst>
              <a:ext uri="{FF2B5EF4-FFF2-40B4-BE49-F238E27FC236}">
                <a16:creationId xmlns:a16="http://schemas.microsoft.com/office/drawing/2014/main" id="{D7DEB6B6-2055-8C23-D615-CFDAFFEF6CC3}"/>
              </a:ext>
            </a:extLst>
          </p:cNvPr>
          <p:cNvSpPr>
            <a:spLocks noChangeAspect="1" noChangeArrowheads="1"/>
          </p:cNvSpPr>
          <p:nvPr/>
        </p:nvSpPr>
        <p:spPr bwMode="auto">
          <a:xfrm>
            <a:off x="3365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1" descr="Food Safety with solid fill">
            <a:extLst>
              <a:ext uri="{FF2B5EF4-FFF2-40B4-BE49-F238E27FC236}">
                <a16:creationId xmlns:a16="http://schemas.microsoft.com/office/drawing/2014/main" id="{E7606F37-258A-9D94-9D3B-4EA98303AC10}"/>
              </a:ext>
            </a:extLst>
          </p:cNvPr>
          <p:cNvSpPr>
            <a:spLocks noChangeAspect="1" noChangeArrowheads="1"/>
          </p:cNvSpPr>
          <p:nvPr/>
        </p:nvSpPr>
        <p:spPr bwMode="auto">
          <a:xfrm>
            <a:off x="7969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Signpost outline">
            <a:extLst>
              <a:ext uri="{FF2B5EF4-FFF2-40B4-BE49-F238E27FC236}">
                <a16:creationId xmlns:a16="http://schemas.microsoft.com/office/drawing/2014/main" id="{67E57381-2583-FC3F-FC2B-D5F775B99442}"/>
              </a:ext>
            </a:extLst>
          </p:cNvPr>
          <p:cNvSpPr>
            <a:spLocks noChangeAspect="1" noChangeArrowheads="1"/>
          </p:cNvSpPr>
          <p:nvPr/>
        </p:nvSpPr>
        <p:spPr bwMode="auto">
          <a:xfrm>
            <a:off x="12573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Content Placeholder 17">
            <a:extLst>
              <a:ext uri="{FF2B5EF4-FFF2-40B4-BE49-F238E27FC236}">
                <a16:creationId xmlns:a16="http://schemas.microsoft.com/office/drawing/2014/main" id="{BD1440CF-80DD-9F46-0CB0-01FDD9313868}"/>
              </a:ext>
            </a:extLst>
          </p:cNvPr>
          <p:cNvSpPr>
            <a:spLocks noGrp="1"/>
          </p:cNvSpPr>
          <p:nvPr>
            <p:ph idx="1"/>
          </p:nvPr>
        </p:nvSpPr>
        <p:spPr>
          <a:xfrm>
            <a:off x="838199" y="1535065"/>
            <a:ext cx="6647329" cy="4256453"/>
          </a:xfrm>
        </p:spPr>
        <p:txBody>
          <a:bodyPr>
            <a:normAutofit/>
          </a:bodyPr>
          <a:lstStyle/>
          <a:p>
            <a:pPr marL="0" indent="0">
              <a:buNone/>
            </a:pPr>
            <a:r>
              <a:rPr lang="en-GB" dirty="0">
                <a:latin typeface="Arial (body)"/>
              </a:rPr>
              <a:t>Over 400 participants have taken part in the research so far</a:t>
            </a:r>
          </a:p>
          <a:p>
            <a:pPr marL="0" indent="0">
              <a:buNone/>
            </a:pPr>
            <a:endParaRPr lang="en-GB" dirty="0">
              <a:latin typeface="Arial (body)"/>
            </a:endParaRPr>
          </a:p>
          <a:p>
            <a:pPr marL="0" indent="0">
              <a:buNone/>
            </a:pPr>
            <a:r>
              <a:rPr lang="en-GB" dirty="0">
                <a:latin typeface="Arial (body)"/>
              </a:rPr>
              <a:t>Where recorded:</a:t>
            </a:r>
          </a:p>
          <a:p>
            <a:r>
              <a:rPr lang="en-GB" dirty="0">
                <a:latin typeface="Arial (body)"/>
              </a:rPr>
              <a:t>Over half (56%) are Female, and 44% Male</a:t>
            </a:r>
          </a:p>
          <a:p>
            <a:r>
              <a:rPr lang="en-GB" dirty="0">
                <a:latin typeface="Arial (body)"/>
              </a:rPr>
              <a:t>Over half (52%) are Visa Holders</a:t>
            </a:r>
          </a:p>
          <a:p>
            <a:r>
              <a:rPr lang="en-GB" dirty="0">
                <a:latin typeface="Arial (body)"/>
              </a:rPr>
              <a:t>One fifth (21%) are Refugees</a:t>
            </a:r>
          </a:p>
          <a:p>
            <a:r>
              <a:rPr lang="en-GB" dirty="0">
                <a:latin typeface="Arial (body)"/>
              </a:rPr>
              <a:t>One fifth (20%) are Asylum Seekers</a:t>
            </a:r>
          </a:p>
          <a:p>
            <a:endParaRPr lang="en-GB" dirty="0">
              <a:latin typeface="Arial (body)"/>
            </a:endParaRPr>
          </a:p>
        </p:txBody>
      </p:sp>
      <p:graphicFrame>
        <p:nvGraphicFramePr>
          <p:cNvPr id="3" name="Table 2">
            <a:extLst>
              <a:ext uri="{FF2B5EF4-FFF2-40B4-BE49-F238E27FC236}">
                <a16:creationId xmlns:a16="http://schemas.microsoft.com/office/drawing/2014/main" id="{442FCAE7-FD80-6554-0313-305CC40E7EB5}"/>
              </a:ext>
            </a:extLst>
          </p:cNvPr>
          <p:cNvGraphicFramePr>
            <a:graphicFrameLocks noGrp="1"/>
          </p:cNvGraphicFramePr>
          <p:nvPr>
            <p:extLst>
              <p:ext uri="{D42A27DB-BD31-4B8C-83A1-F6EECF244321}">
                <p14:modId xmlns:p14="http://schemas.microsoft.com/office/powerpoint/2010/main" val="1716838337"/>
              </p:ext>
            </p:extLst>
          </p:nvPr>
        </p:nvGraphicFramePr>
        <p:xfrm>
          <a:off x="7781365" y="797860"/>
          <a:ext cx="2743200" cy="5074920"/>
        </p:xfrm>
        <a:graphic>
          <a:graphicData uri="http://schemas.openxmlformats.org/drawingml/2006/table">
            <a:tbl>
              <a:tblPr/>
              <a:tblGrid>
                <a:gridCol w="1920239">
                  <a:extLst>
                    <a:ext uri="{9D8B030D-6E8A-4147-A177-3AD203B41FA5}">
                      <a16:colId xmlns:a16="http://schemas.microsoft.com/office/drawing/2014/main" val="1312603232"/>
                    </a:ext>
                  </a:extLst>
                </a:gridCol>
                <a:gridCol w="822961">
                  <a:extLst>
                    <a:ext uri="{9D8B030D-6E8A-4147-A177-3AD203B41FA5}">
                      <a16:colId xmlns:a16="http://schemas.microsoft.com/office/drawing/2014/main" val="3966893485"/>
                    </a:ext>
                  </a:extLst>
                </a:gridCol>
              </a:tblGrid>
              <a:tr h="121723">
                <a:tc>
                  <a:txBody>
                    <a:bodyPr/>
                    <a:lstStyle/>
                    <a:p>
                      <a:pPr algn="l" fontAlgn="b"/>
                      <a:r>
                        <a:rPr lang="en-GB" sz="900" b="1" i="0" u="none" strike="noStrike">
                          <a:solidFill>
                            <a:srgbClr val="000000"/>
                          </a:solidFill>
                          <a:effectLst/>
                          <a:latin typeface="+mj-lt"/>
                        </a:rPr>
                        <a:t>Country of Origin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1" i="0" u="none" strike="noStrike">
                          <a:solidFill>
                            <a:srgbClr val="000000"/>
                          </a:solidFill>
                          <a:effectLst/>
                          <a:latin typeface="+mj-lt"/>
                        </a:rPr>
                        <a:t>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7272600"/>
                  </a:ext>
                </a:extLst>
              </a:tr>
              <a:tr h="121723">
                <a:tc>
                  <a:txBody>
                    <a:bodyPr/>
                    <a:lstStyle/>
                    <a:p>
                      <a:pPr algn="l" fontAlgn="b"/>
                      <a:r>
                        <a:rPr lang="en-GB" sz="900" b="0" i="0" u="none" strike="noStrike">
                          <a:solidFill>
                            <a:srgbClr val="000000"/>
                          </a:solidFill>
                          <a:effectLst/>
                          <a:latin typeface="+mj-lt"/>
                        </a:rPr>
                        <a:t>Afghanistan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3004391"/>
                  </a:ext>
                </a:extLst>
              </a:tr>
              <a:tr h="121723">
                <a:tc>
                  <a:txBody>
                    <a:bodyPr/>
                    <a:lstStyle/>
                    <a:p>
                      <a:pPr algn="l" fontAlgn="b"/>
                      <a:r>
                        <a:rPr lang="en-GB" sz="900" b="0" i="0" u="none" strike="noStrike">
                          <a:solidFill>
                            <a:srgbClr val="000000"/>
                          </a:solidFill>
                          <a:effectLst/>
                          <a:latin typeface="+mj-lt"/>
                        </a:rPr>
                        <a:t>Ukraine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4913287"/>
                  </a:ext>
                </a:extLst>
              </a:tr>
              <a:tr h="121723">
                <a:tc>
                  <a:txBody>
                    <a:bodyPr/>
                    <a:lstStyle/>
                    <a:p>
                      <a:pPr algn="l" fontAlgn="b"/>
                      <a:r>
                        <a:rPr lang="en-GB" sz="900" b="0" i="0" u="none" strike="noStrike">
                          <a:solidFill>
                            <a:srgbClr val="000000"/>
                          </a:solidFill>
                          <a:effectLst/>
                          <a:latin typeface="+mj-lt"/>
                        </a:rPr>
                        <a:t>Syria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6413259"/>
                  </a:ext>
                </a:extLst>
              </a:tr>
              <a:tr h="121723">
                <a:tc>
                  <a:txBody>
                    <a:bodyPr/>
                    <a:lstStyle/>
                    <a:p>
                      <a:pPr algn="l" fontAlgn="b"/>
                      <a:r>
                        <a:rPr lang="en-GB" sz="900" b="0" i="0" u="none" strike="noStrike">
                          <a:solidFill>
                            <a:srgbClr val="000000"/>
                          </a:solidFill>
                          <a:effectLst/>
                          <a:latin typeface="+mj-lt"/>
                        </a:rPr>
                        <a:t>Hong Kong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0320987"/>
                  </a:ext>
                </a:extLst>
              </a:tr>
              <a:tr h="121723">
                <a:tc>
                  <a:txBody>
                    <a:bodyPr/>
                    <a:lstStyle/>
                    <a:p>
                      <a:pPr algn="l" fontAlgn="b"/>
                      <a:r>
                        <a:rPr lang="en-GB" sz="900" b="0" i="0" u="none" strike="noStrike" dirty="0">
                          <a:solidFill>
                            <a:srgbClr val="000000"/>
                          </a:solidFill>
                          <a:effectLst/>
                          <a:latin typeface="+mj-lt"/>
                        </a:rPr>
                        <a:t>Bangladesh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3669226"/>
                  </a:ext>
                </a:extLst>
              </a:tr>
              <a:tr h="121723">
                <a:tc>
                  <a:txBody>
                    <a:bodyPr/>
                    <a:lstStyle/>
                    <a:p>
                      <a:pPr algn="l" fontAlgn="b"/>
                      <a:r>
                        <a:rPr lang="en-GB" sz="900" b="0" i="0" u="none" strike="noStrike">
                          <a:solidFill>
                            <a:srgbClr val="000000"/>
                          </a:solidFill>
                          <a:effectLst/>
                          <a:latin typeface="+mj-lt"/>
                        </a:rPr>
                        <a:t>Nigeria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8255118"/>
                  </a:ext>
                </a:extLst>
              </a:tr>
              <a:tr h="121723">
                <a:tc>
                  <a:txBody>
                    <a:bodyPr/>
                    <a:lstStyle/>
                    <a:p>
                      <a:pPr algn="l" fontAlgn="b"/>
                      <a:r>
                        <a:rPr lang="en-GB" sz="900" b="0" i="0" u="none" strike="noStrike">
                          <a:solidFill>
                            <a:srgbClr val="000000"/>
                          </a:solidFill>
                          <a:effectLst/>
                          <a:latin typeface="+mj-lt"/>
                        </a:rPr>
                        <a:t>Somalia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8289580"/>
                  </a:ext>
                </a:extLst>
              </a:tr>
              <a:tr h="121723">
                <a:tc>
                  <a:txBody>
                    <a:bodyPr/>
                    <a:lstStyle/>
                    <a:p>
                      <a:pPr algn="l" fontAlgn="b"/>
                      <a:r>
                        <a:rPr lang="en-GB" sz="900" b="0" i="0" u="none" strike="noStrike">
                          <a:solidFill>
                            <a:srgbClr val="000000"/>
                          </a:solidFill>
                          <a:effectLst/>
                          <a:latin typeface="+mj-lt"/>
                        </a:rPr>
                        <a:t>Portugal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5755773"/>
                  </a:ext>
                </a:extLst>
              </a:tr>
              <a:tr h="121723">
                <a:tc>
                  <a:txBody>
                    <a:bodyPr/>
                    <a:lstStyle/>
                    <a:p>
                      <a:pPr algn="l" fontAlgn="b"/>
                      <a:r>
                        <a:rPr lang="en-GB" sz="900" b="0" i="0" u="none" strike="noStrike">
                          <a:solidFill>
                            <a:srgbClr val="000000"/>
                          </a:solidFill>
                          <a:effectLst/>
                          <a:latin typeface="+mj-lt"/>
                        </a:rPr>
                        <a:t>Vietnamese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8057981"/>
                  </a:ext>
                </a:extLst>
              </a:tr>
              <a:tr h="121723">
                <a:tc>
                  <a:txBody>
                    <a:bodyPr/>
                    <a:lstStyle/>
                    <a:p>
                      <a:pPr algn="l" fontAlgn="b"/>
                      <a:r>
                        <a:rPr lang="en-GB" sz="900" b="0" i="0" u="none" strike="noStrike">
                          <a:solidFill>
                            <a:srgbClr val="000000"/>
                          </a:solidFill>
                          <a:effectLst/>
                          <a:latin typeface="+mj-lt"/>
                        </a:rPr>
                        <a:t>Iran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3553497"/>
                  </a:ext>
                </a:extLst>
              </a:tr>
              <a:tr h="121723">
                <a:tc>
                  <a:txBody>
                    <a:bodyPr/>
                    <a:lstStyle/>
                    <a:p>
                      <a:pPr algn="l" fontAlgn="b"/>
                      <a:r>
                        <a:rPr lang="en-GB" sz="900" b="0" i="0" u="none" strike="noStrike">
                          <a:solidFill>
                            <a:srgbClr val="000000"/>
                          </a:solidFill>
                          <a:effectLst/>
                          <a:latin typeface="+mj-lt"/>
                        </a:rPr>
                        <a:t>Italian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4054187"/>
                  </a:ext>
                </a:extLst>
              </a:tr>
              <a:tr h="121723">
                <a:tc>
                  <a:txBody>
                    <a:bodyPr/>
                    <a:lstStyle/>
                    <a:p>
                      <a:pPr algn="l" fontAlgn="b"/>
                      <a:r>
                        <a:rPr lang="en-GB" sz="900" b="0" i="0" u="none" strike="noStrike">
                          <a:solidFill>
                            <a:srgbClr val="000000"/>
                          </a:solidFill>
                          <a:effectLst/>
                          <a:latin typeface="+mj-lt"/>
                        </a:rPr>
                        <a:t>India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9498345"/>
                  </a:ext>
                </a:extLst>
              </a:tr>
              <a:tr h="121723">
                <a:tc>
                  <a:txBody>
                    <a:bodyPr/>
                    <a:lstStyle/>
                    <a:p>
                      <a:pPr algn="l" fontAlgn="b"/>
                      <a:r>
                        <a:rPr lang="en-GB" sz="900" b="0" i="0" u="none" strike="noStrike">
                          <a:solidFill>
                            <a:srgbClr val="000000"/>
                          </a:solidFill>
                          <a:effectLst/>
                          <a:latin typeface="+mj-lt"/>
                        </a:rPr>
                        <a:t>Lithuania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6712027"/>
                  </a:ext>
                </a:extLst>
              </a:tr>
              <a:tr h="121723">
                <a:tc>
                  <a:txBody>
                    <a:bodyPr/>
                    <a:lstStyle/>
                    <a:p>
                      <a:pPr algn="l" fontAlgn="b"/>
                      <a:r>
                        <a:rPr lang="en-GB" sz="900" b="0" i="0" u="none" strike="noStrike">
                          <a:solidFill>
                            <a:srgbClr val="000000"/>
                          </a:solidFill>
                          <a:effectLst/>
                          <a:latin typeface="+mj-lt"/>
                        </a:rPr>
                        <a:t>Eritrea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3617258"/>
                  </a:ext>
                </a:extLst>
              </a:tr>
              <a:tr h="121723">
                <a:tc>
                  <a:txBody>
                    <a:bodyPr/>
                    <a:lstStyle/>
                    <a:p>
                      <a:pPr algn="l" fontAlgn="b"/>
                      <a:r>
                        <a:rPr lang="en-GB" sz="900" b="0" i="0" u="none" strike="noStrike">
                          <a:solidFill>
                            <a:srgbClr val="000000"/>
                          </a:solidFill>
                          <a:effectLst/>
                          <a:latin typeface="+mj-lt"/>
                        </a:rPr>
                        <a:t>Sudan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6003070"/>
                  </a:ext>
                </a:extLst>
              </a:tr>
              <a:tr h="121723">
                <a:tc>
                  <a:txBody>
                    <a:bodyPr/>
                    <a:lstStyle/>
                    <a:p>
                      <a:pPr algn="l" fontAlgn="b"/>
                      <a:r>
                        <a:rPr lang="en-GB" sz="900" b="0" i="0" u="none" strike="noStrike">
                          <a:solidFill>
                            <a:srgbClr val="000000"/>
                          </a:solidFill>
                          <a:effectLst/>
                          <a:latin typeface="+mj-lt"/>
                        </a:rPr>
                        <a:t>Yemen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7347251"/>
                  </a:ext>
                </a:extLst>
              </a:tr>
              <a:tr h="121723">
                <a:tc>
                  <a:txBody>
                    <a:bodyPr/>
                    <a:lstStyle/>
                    <a:p>
                      <a:pPr algn="l" fontAlgn="b"/>
                      <a:r>
                        <a:rPr lang="en-GB" sz="900" b="0" i="0" u="none" strike="noStrike">
                          <a:solidFill>
                            <a:srgbClr val="000000"/>
                          </a:solidFill>
                          <a:effectLst/>
                          <a:latin typeface="+mj-lt"/>
                        </a:rPr>
                        <a:t>Cape Verde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359271"/>
                  </a:ext>
                </a:extLst>
              </a:tr>
              <a:tr h="121723">
                <a:tc>
                  <a:txBody>
                    <a:bodyPr/>
                    <a:lstStyle/>
                    <a:p>
                      <a:pPr algn="l" fontAlgn="b"/>
                      <a:r>
                        <a:rPr lang="en-GB" sz="900" b="0" i="0" u="none" strike="noStrike">
                          <a:solidFill>
                            <a:srgbClr val="000000"/>
                          </a:solidFill>
                          <a:effectLst/>
                          <a:latin typeface="+mj-lt"/>
                        </a:rPr>
                        <a:t>Latvia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4187976"/>
                  </a:ext>
                </a:extLst>
              </a:tr>
              <a:tr h="0">
                <a:tc>
                  <a:txBody>
                    <a:bodyPr/>
                    <a:lstStyle/>
                    <a:p>
                      <a:pPr algn="l" fontAlgn="b"/>
                      <a:r>
                        <a:rPr lang="en-GB" sz="900" b="0" i="0" u="none" strike="noStrike">
                          <a:solidFill>
                            <a:srgbClr val="000000"/>
                          </a:solidFill>
                          <a:effectLst/>
                          <a:latin typeface="+mj-lt"/>
                        </a:rPr>
                        <a:t>Guinea Bissau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6692129"/>
                  </a:ext>
                </a:extLst>
              </a:tr>
              <a:tr h="121723">
                <a:tc>
                  <a:txBody>
                    <a:bodyPr/>
                    <a:lstStyle/>
                    <a:p>
                      <a:pPr algn="l" fontAlgn="b"/>
                      <a:r>
                        <a:rPr lang="en-GB" sz="900" b="0" i="0" u="none" strike="noStrike">
                          <a:solidFill>
                            <a:srgbClr val="000000"/>
                          </a:solidFill>
                          <a:effectLst/>
                          <a:latin typeface="+mj-lt"/>
                        </a:rPr>
                        <a:t>Ethiopia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4160082"/>
                  </a:ext>
                </a:extLst>
              </a:tr>
              <a:tr h="121723">
                <a:tc>
                  <a:txBody>
                    <a:bodyPr/>
                    <a:lstStyle/>
                    <a:p>
                      <a:pPr algn="l" fontAlgn="b"/>
                      <a:r>
                        <a:rPr lang="en-GB" sz="900" b="0" i="0" u="none" strike="noStrike">
                          <a:solidFill>
                            <a:srgbClr val="000000"/>
                          </a:solidFill>
                          <a:effectLst/>
                          <a:latin typeface="+mj-lt"/>
                        </a:rPr>
                        <a:t>African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8923183"/>
                  </a:ext>
                </a:extLst>
              </a:tr>
              <a:tr h="121723">
                <a:tc>
                  <a:txBody>
                    <a:bodyPr/>
                    <a:lstStyle/>
                    <a:p>
                      <a:pPr algn="l" fontAlgn="b"/>
                      <a:r>
                        <a:rPr lang="en-GB" sz="900" b="0" i="0" u="none" strike="noStrike">
                          <a:solidFill>
                            <a:srgbClr val="000000"/>
                          </a:solidFill>
                          <a:effectLst/>
                          <a:latin typeface="+mj-lt"/>
                        </a:rPr>
                        <a:t>Cameroon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0616231"/>
                  </a:ext>
                </a:extLst>
              </a:tr>
              <a:tr h="121723">
                <a:tc>
                  <a:txBody>
                    <a:bodyPr/>
                    <a:lstStyle/>
                    <a:p>
                      <a:pPr algn="l" fontAlgn="b"/>
                      <a:r>
                        <a:rPr lang="en-GB" sz="900" b="0" i="0" u="none" strike="noStrike">
                          <a:solidFill>
                            <a:srgbClr val="000000"/>
                          </a:solidFill>
                          <a:effectLst/>
                          <a:latin typeface="+mj-lt"/>
                        </a:rPr>
                        <a:t>Gambia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3678432"/>
                  </a:ext>
                </a:extLst>
              </a:tr>
              <a:tr h="121723">
                <a:tc>
                  <a:txBody>
                    <a:bodyPr/>
                    <a:lstStyle/>
                    <a:p>
                      <a:pPr algn="l" fontAlgn="b"/>
                      <a:r>
                        <a:rPr lang="en-GB" sz="900" b="0" i="0" u="none" strike="noStrike">
                          <a:solidFill>
                            <a:srgbClr val="000000"/>
                          </a:solidFill>
                          <a:effectLst/>
                          <a:latin typeface="+mj-lt"/>
                        </a:rPr>
                        <a:t>Kuwait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7718613"/>
                  </a:ext>
                </a:extLst>
              </a:tr>
              <a:tr h="121723">
                <a:tc>
                  <a:txBody>
                    <a:bodyPr/>
                    <a:lstStyle/>
                    <a:p>
                      <a:pPr algn="l" fontAlgn="b"/>
                      <a:r>
                        <a:rPr lang="en-GB" sz="900" b="0" i="0" u="none" strike="noStrike">
                          <a:solidFill>
                            <a:srgbClr val="000000"/>
                          </a:solidFill>
                          <a:effectLst/>
                          <a:latin typeface="+mj-lt"/>
                        </a:rPr>
                        <a:t>Other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6979364"/>
                  </a:ext>
                </a:extLst>
              </a:tr>
              <a:tr h="121723">
                <a:tc>
                  <a:txBody>
                    <a:bodyPr/>
                    <a:lstStyle/>
                    <a:p>
                      <a:pPr algn="l" fontAlgn="b"/>
                      <a:r>
                        <a:rPr lang="en-GB" sz="900" b="0" i="0" u="none" strike="noStrike">
                          <a:solidFill>
                            <a:srgbClr val="000000"/>
                          </a:solidFill>
                          <a:effectLst/>
                          <a:latin typeface="+mj-lt"/>
                        </a:rPr>
                        <a:t>Poland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9071300"/>
                  </a:ext>
                </a:extLst>
              </a:tr>
              <a:tr h="121723">
                <a:tc>
                  <a:txBody>
                    <a:bodyPr/>
                    <a:lstStyle/>
                    <a:p>
                      <a:pPr algn="l" fontAlgn="b"/>
                      <a:r>
                        <a:rPr lang="en-GB" sz="900" b="0" i="0" u="none" strike="noStrike">
                          <a:solidFill>
                            <a:srgbClr val="000000"/>
                          </a:solidFill>
                          <a:effectLst/>
                          <a:latin typeface="+mj-lt"/>
                        </a:rPr>
                        <a:t>Romanian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584308"/>
                  </a:ext>
                </a:extLst>
              </a:tr>
              <a:tr h="121723">
                <a:tc>
                  <a:txBody>
                    <a:bodyPr/>
                    <a:lstStyle/>
                    <a:p>
                      <a:pPr algn="l" fontAlgn="b"/>
                      <a:r>
                        <a:rPr lang="en-GB" sz="900" b="0" i="0" u="none" strike="noStrike">
                          <a:solidFill>
                            <a:srgbClr val="000000"/>
                          </a:solidFill>
                          <a:effectLst/>
                          <a:latin typeface="+mj-lt"/>
                        </a:rPr>
                        <a:t>Bulgaria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5178186"/>
                  </a:ext>
                </a:extLst>
              </a:tr>
              <a:tr h="121723">
                <a:tc>
                  <a:txBody>
                    <a:bodyPr/>
                    <a:lstStyle/>
                    <a:p>
                      <a:pPr algn="l" fontAlgn="b"/>
                      <a:r>
                        <a:rPr lang="en-GB" sz="900" b="0" i="0" u="none" strike="noStrike">
                          <a:solidFill>
                            <a:srgbClr val="000000"/>
                          </a:solidFill>
                          <a:effectLst/>
                          <a:latin typeface="+mj-lt"/>
                        </a:rPr>
                        <a:t>East Timor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0161656"/>
                  </a:ext>
                </a:extLst>
              </a:tr>
              <a:tr h="121723">
                <a:tc>
                  <a:txBody>
                    <a:bodyPr/>
                    <a:lstStyle/>
                    <a:p>
                      <a:pPr algn="l" fontAlgn="b"/>
                      <a:r>
                        <a:rPr lang="en-GB" sz="900" b="0" i="0" u="none" strike="noStrike">
                          <a:solidFill>
                            <a:srgbClr val="000000"/>
                          </a:solidFill>
                          <a:effectLst/>
                          <a:latin typeface="+mj-lt"/>
                        </a:rPr>
                        <a:t>Guinea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803568"/>
                  </a:ext>
                </a:extLst>
              </a:tr>
              <a:tr h="121723">
                <a:tc>
                  <a:txBody>
                    <a:bodyPr/>
                    <a:lstStyle/>
                    <a:p>
                      <a:pPr algn="l" fontAlgn="b"/>
                      <a:r>
                        <a:rPr lang="en-GB" sz="900" b="0" i="0" u="none" strike="noStrike">
                          <a:solidFill>
                            <a:srgbClr val="000000"/>
                          </a:solidFill>
                          <a:effectLst/>
                          <a:latin typeface="+mj-lt"/>
                        </a:rPr>
                        <a:t>Libya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3570040"/>
                  </a:ext>
                </a:extLst>
              </a:tr>
              <a:tr h="121723">
                <a:tc>
                  <a:txBody>
                    <a:bodyPr/>
                    <a:lstStyle/>
                    <a:p>
                      <a:pPr algn="l" fontAlgn="b"/>
                      <a:r>
                        <a:rPr lang="en-GB" sz="900" b="0" i="0" u="none" strike="noStrike">
                          <a:solidFill>
                            <a:srgbClr val="000000"/>
                          </a:solidFill>
                          <a:effectLst/>
                          <a:latin typeface="+mj-lt"/>
                        </a:rPr>
                        <a:t>Pakistan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0632122"/>
                  </a:ext>
                </a:extLst>
              </a:tr>
              <a:tr h="121723">
                <a:tc>
                  <a:txBody>
                    <a:bodyPr/>
                    <a:lstStyle/>
                    <a:p>
                      <a:pPr algn="l" fontAlgn="b"/>
                      <a:r>
                        <a:rPr lang="en-GB" sz="900" b="0" i="0" u="none" strike="noStrike">
                          <a:solidFill>
                            <a:srgbClr val="000000"/>
                          </a:solidFill>
                          <a:effectLst/>
                          <a:latin typeface="+mj-lt"/>
                        </a:rPr>
                        <a:t>Angola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2390850"/>
                  </a:ext>
                </a:extLst>
              </a:tr>
              <a:tr h="121723">
                <a:tc>
                  <a:txBody>
                    <a:bodyPr/>
                    <a:lstStyle/>
                    <a:p>
                      <a:pPr algn="l" fontAlgn="b"/>
                      <a:r>
                        <a:rPr lang="en-GB" sz="900" b="0" i="0" u="none" strike="noStrike">
                          <a:solidFill>
                            <a:srgbClr val="000000"/>
                          </a:solidFill>
                          <a:effectLst/>
                          <a:latin typeface="+mj-lt"/>
                        </a:rPr>
                        <a:t>Turkey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6629619"/>
                  </a:ext>
                </a:extLst>
              </a:tr>
              <a:tr h="121723">
                <a:tc>
                  <a:txBody>
                    <a:bodyPr/>
                    <a:lstStyle/>
                    <a:p>
                      <a:pPr algn="l" fontAlgn="b"/>
                      <a:r>
                        <a:rPr lang="en-GB" sz="900" b="0" i="0" u="none" strike="noStrike">
                          <a:solidFill>
                            <a:srgbClr val="000000"/>
                          </a:solidFill>
                          <a:effectLst/>
                          <a:latin typeface="+mj-lt"/>
                        </a:rPr>
                        <a:t>Jamaican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a:solidFill>
                            <a:srgbClr val="000000"/>
                          </a:solidFill>
                          <a:effectLst/>
                          <a:latin typeface="+mj-lt"/>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9532638"/>
                  </a:ext>
                </a:extLst>
              </a:tr>
              <a:tr h="121723">
                <a:tc>
                  <a:txBody>
                    <a:bodyPr/>
                    <a:lstStyle/>
                    <a:p>
                      <a:pPr algn="l" fontAlgn="b"/>
                      <a:r>
                        <a:rPr lang="en-GB" sz="900" b="0" i="0" u="none" strike="noStrike">
                          <a:solidFill>
                            <a:srgbClr val="000000"/>
                          </a:solidFill>
                          <a:effectLst/>
                          <a:latin typeface="+mj-lt"/>
                        </a:rPr>
                        <a:t>Egyptian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900" b="0" i="0" u="none" strike="noStrike" dirty="0">
                          <a:solidFill>
                            <a:srgbClr val="000000"/>
                          </a:solidFill>
                          <a:effectLst/>
                          <a:latin typeface="+mj-lt"/>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7586791"/>
                  </a:ext>
                </a:extLst>
              </a:tr>
            </a:tbl>
          </a:graphicData>
        </a:graphic>
      </p:graphicFrame>
      <p:pic>
        <p:nvPicPr>
          <p:cNvPr id="13" name="Picture 12" descr="A close-up of a logo&#10;&#10;AI-generated content may be incorrect.">
            <a:extLst>
              <a:ext uri="{FF2B5EF4-FFF2-40B4-BE49-F238E27FC236}">
                <a16:creationId xmlns:a16="http://schemas.microsoft.com/office/drawing/2014/main" id="{51F01524-6952-8C1C-6DF8-CB4643584E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970" y="6060140"/>
            <a:ext cx="2603607" cy="660245"/>
          </a:xfrm>
          <a:prstGeom prst="rect">
            <a:avLst/>
          </a:prstGeom>
        </p:spPr>
      </p:pic>
    </p:spTree>
    <p:extLst>
      <p:ext uri="{BB962C8B-B14F-4D97-AF65-F5344CB8AC3E}">
        <p14:creationId xmlns:p14="http://schemas.microsoft.com/office/powerpoint/2010/main" val="2404088888"/>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F767E-8F05-C319-1102-897A48F972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88830-2D36-EF15-7FB5-EB52CDFBADBF}"/>
              </a:ext>
            </a:extLst>
          </p:cNvPr>
          <p:cNvSpPr>
            <a:spLocks noGrp="1"/>
          </p:cNvSpPr>
          <p:nvPr>
            <p:ph type="title"/>
          </p:nvPr>
        </p:nvSpPr>
        <p:spPr/>
        <p:txBody>
          <a:bodyPr/>
          <a:lstStyle/>
          <a:p>
            <a:r>
              <a:rPr lang="en-GB" dirty="0"/>
              <a:t>Key findings - Food</a:t>
            </a:r>
          </a:p>
        </p:txBody>
      </p:sp>
      <p:sp>
        <p:nvSpPr>
          <p:cNvPr id="4" name="AutoShape 2" descr="House with solid fill">
            <a:extLst>
              <a:ext uri="{FF2B5EF4-FFF2-40B4-BE49-F238E27FC236}">
                <a16:creationId xmlns:a16="http://schemas.microsoft.com/office/drawing/2014/main" id="{FF9882C5-31EA-74EA-AFBB-C7F9B47DB404}"/>
              </a:ext>
            </a:extLst>
          </p:cNvPr>
          <p:cNvSpPr>
            <a:spLocks noChangeAspect="1" noChangeArrowheads="1"/>
          </p:cNvSpPr>
          <p:nvPr/>
        </p:nvSpPr>
        <p:spPr bwMode="auto">
          <a:xfrm>
            <a:off x="1841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3" descr="Food Safety with solid fill">
            <a:extLst>
              <a:ext uri="{FF2B5EF4-FFF2-40B4-BE49-F238E27FC236}">
                <a16:creationId xmlns:a16="http://schemas.microsoft.com/office/drawing/2014/main" id="{8ACD1559-CB0B-634B-01B8-3CA41BFF28CD}"/>
              </a:ext>
            </a:extLst>
          </p:cNvPr>
          <p:cNvSpPr>
            <a:spLocks noChangeAspect="1" noChangeArrowheads="1"/>
          </p:cNvSpPr>
          <p:nvPr/>
        </p:nvSpPr>
        <p:spPr bwMode="auto">
          <a:xfrm>
            <a:off x="6445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Signpost outline">
            <a:extLst>
              <a:ext uri="{FF2B5EF4-FFF2-40B4-BE49-F238E27FC236}">
                <a16:creationId xmlns:a16="http://schemas.microsoft.com/office/drawing/2014/main" id="{26C70260-7457-1CF0-2C99-68D834D288BC}"/>
              </a:ext>
            </a:extLst>
          </p:cNvPr>
          <p:cNvSpPr>
            <a:spLocks noChangeAspect="1" noChangeArrowheads="1"/>
          </p:cNvSpPr>
          <p:nvPr/>
        </p:nvSpPr>
        <p:spPr bwMode="auto">
          <a:xfrm>
            <a:off x="11049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House with solid fill">
            <a:extLst>
              <a:ext uri="{FF2B5EF4-FFF2-40B4-BE49-F238E27FC236}">
                <a16:creationId xmlns:a16="http://schemas.microsoft.com/office/drawing/2014/main" id="{1234A5AB-4A8D-7274-3D16-47CA9E84E294}"/>
              </a:ext>
            </a:extLst>
          </p:cNvPr>
          <p:cNvSpPr>
            <a:spLocks noChangeAspect="1" noChangeArrowheads="1"/>
          </p:cNvSpPr>
          <p:nvPr/>
        </p:nvSpPr>
        <p:spPr bwMode="auto">
          <a:xfrm>
            <a:off x="-123825" y="-2968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7" descr="Food Safety with solid fill">
            <a:extLst>
              <a:ext uri="{FF2B5EF4-FFF2-40B4-BE49-F238E27FC236}">
                <a16:creationId xmlns:a16="http://schemas.microsoft.com/office/drawing/2014/main" id="{B8E05E83-8B0D-27B1-7D74-36F8B5236D32}"/>
              </a:ext>
            </a:extLst>
          </p:cNvPr>
          <p:cNvSpPr>
            <a:spLocks noChangeAspect="1" noChangeArrowheads="1"/>
          </p:cNvSpPr>
          <p:nvPr/>
        </p:nvSpPr>
        <p:spPr bwMode="auto">
          <a:xfrm>
            <a:off x="336550" y="-2968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Signpost outline">
            <a:extLst>
              <a:ext uri="{FF2B5EF4-FFF2-40B4-BE49-F238E27FC236}">
                <a16:creationId xmlns:a16="http://schemas.microsoft.com/office/drawing/2014/main" id="{52029BAC-2227-681D-DA22-2FDF238D2D0C}"/>
              </a:ext>
            </a:extLst>
          </p:cNvPr>
          <p:cNvSpPr>
            <a:spLocks noChangeAspect="1" noChangeArrowheads="1"/>
          </p:cNvSpPr>
          <p:nvPr/>
        </p:nvSpPr>
        <p:spPr bwMode="auto">
          <a:xfrm>
            <a:off x="796925" y="-2968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0" descr="House with solid fill">
            <a:extLst>
              <a:ext uri="{FF2B5EF4-FFF2-40B4-BE49-F238E27FC236}">
                <a16:creationId xmlns:a16="http://schemas.microsoft.com/office/drawing/2014/main" id="{E3415DB0-1DF1-8EDF-FA5A-A5A27887A78E}"/>
              </a:ext>
            </a:extLst>
          </p:cNvPr>
          <p:cNvSpPr>
            <a:spLocks noChangeAspect="1" noChangeArrowheads="1"/>
          </p:cNvSpPr>
          <p:nvPr/>
        </p:nvSpPr>
        <p:spPr bwMode="auto">
          <a:xfrm>
            <a:off x="3365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1" descr="Food Safety with solid fill">
            <a:extLst>
              <a:ext uri="{FF2B5EF4-FFF2-40B4-BE49-F238E27FC236}">
                <a16:creationId xmlns:a16="http://schemas.microsoft.com/office/drawing/2014/main" id="{51BE4AB5-4EE3-30F3-6587-92444940BECC}"/>
              </a:ext>
            </a:extLst>
          </p:cNvPr>
          <p:cNvSpPr>
            <a:spLocks noChangeAspect="1" noChangeArrowheads="1"/>
          </p:cNvSpPr>
          <p:nvPr/>
        </p:nvSpPr>
        <p:spPr bwMode="auto">
          <a:xfrm>
            <a:off x="7969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Signpost outline">
            <a:extLst>
              <a:ext uri="{FF2B5EF4-FFF2-40B4-BE49-F238E27FC236}">
                <a16:creationId xmlns:a16="http://schemas.microsoft.com/office/drawing/2014/main" id="{E5B8BFA7-D925-463C-B2C3-BE27ED695E49}"/>
              </a:ext>
            </a:extLst>
          </p:cNvPr>
          <p:cNvSpPr>
            <a:spLocks noChangeAspect="1" noChangeArrowheads="1"/>
          </p:cNvSpPr>
          <p:nvPr/>
        </p:nvSpPr>
        <p:spPr bwMode="auto">
          <a:xfrm>
            <a:off x="12573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Content Placeholder 17">
            <a:extLst>
              <a:ext uri="{FF2B5EF4-FFF2-40B4-BE49-F238E27FC236}">
                <a16:creationId xmlns:a16="http://schemas.microsoft.com/office/drawing/2014/main" id="{725080EE-BDB2-B205-FE1E-0ED29D32E4AE}"/>
              </a:ext>
            </a:extLst>
          </p:cNvPr>
          <p:cNvSpPr>
            <a:spLocks noGrp="1"/>
          </p:cNvSpPr>
          <p:nvPr>
            <p:ph idx="1"/>
          </p:nvPr>
        </p:nvSpPr>
        <p:spPr>
          <a:xfrm>
            <a:off x="838200" y="1435383"/>
            <a:ext cx="10515600" cy="4560924"/>
          </a:xfrm>
        </p:spPr>
        <p:txBody>
          <a:bodyPr>
            <a:normAutofit/>
          </a:bodyPr>
          <a:lstStyle/>
          <a:p>
            <a:pPr marL="0" indent="0">
              <a:buNone/>
            </a:pPr>
            <a:endParaRPr lang="en-GB" dirty="0"/>
          </a:p>
          <a:p>
            <a:pPr marL="0" indent="0">
              <a:buNone/>
            </a:pPr>
            <a:endParaRPr lang="en-GB" dirty="0">
              <a:latin typeface="Arial (body)"/>
            </a:endParaRPr>
          </a:p>
          <a:p>
            <a:pPr marL="0" indent="0">
              <a:lnSpc>
                <a:spcPct val="107000"/>
              </a:lnSpc>
              <a:spcAft>
                <a:spcPts val="800"/>
              </a:spcAft>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endParaRPr lang="en-GB" sz="1400" b="0" i="1" dirty="0">
              <a:solidFill>
                <a:srgbClr val="404040"/>
              </a:solidFill>
              <a:effectLst/>
              <a:latin typeface="Segoe UI" panose="020B0502040204020203" pitchFamily="34" charset="0"/>
            </a:endParaRPr>
          </a:p>
          <a:p>
            <a:pPr>
              <a:lnSpc>
                <a:spcPct val="107000"/>
              </a:lnSpc>
              <a:spcAft>
                <a:spcPts val="800"/>
              </a:spcAft>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dirty="0">
              <a:latin typeface="Arial (body)"/>
            </a:endParaRPr>
          </a:p>
        </p:txBody>
      </p:sp>
      <p:sp>
        <p:nvSpPr>
          <p:cNvPr id="3" name="Rectangle: Diagonal Corners Rounded 2">
            <a:extLst>
              <a:ext uri="{FF2B5EF4-FFF2-40B4-BE49-F238E27FC236}">
                <a16:creationId xmlns:a16="http://schemas.microsoft.com/office/drawing/2014/main" id="{BE0E7387-854D-6CAB-5AEA-6F2EFD3B8527}"/>
              </a:ext>
            </a:extLst>
          </p:cNvPr>
          <p:cNvSpPr/>
          <p:nvPr/>
        </p:nvSpPr>
        <p:spPr>
          <a:xfrm>
            <a:off x="2849186" y="1213154"/>
            <a:ext cx="2277969" cy="1156447"/>
          </a:xfrm>
          <a:prstGeom prst="round2DiagRect">
            <a:avLst/>
          </a:prstGeom>
          <a:solidFill>
            <a:srgbClr val="90D5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Diagonal Corners Rounded 12">
            <a:extLst>
              <a:ext uri="{FF2B5EF4-FFF2-40B4-BE49-F238E27FC236}">
                <a16:creationId xmlns:a16="http://schemas.microsoft.com/office/drawing/2014/main" id="{DB8B695A-4F67-6569-CCBB-F94BEE23ADF6}"/>
              </a:ext>
            </a:extLst>
          </p:cNvPr>
          <p:cNvSpPr/>
          <p:nvPr/>
        </p:nvSpPr>
        <p:spPr>
          <a:xfrm>
            <a:off x="526721" y="1841665"/>
            <a:ext cx="2277969" cy="1156447"/>
          </a:xfrm>
          <a:prstGeom prst="round2Diag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Home country food provides emotional comfort</a:t>
            </a:r>
          </a:p>
        </p:txBody>
      </p:sp>
      <p:sp>
        <p:nvSpPr>
          <p:cNvPr id="14" name="Rectangle: Diagonal Corners Rounded 13">
            <a:extLst>
              <a:ext uri="{FF2B5EF4-FFF2-40B4-BE49-F238E27FC236}">
                <a16:creationId xmlns:a16="http://schemas.microsoft.com/office/drawing/2014/main" id="{1199D1B8-2E5B-35D2-671B-E2CF97144596}"/>
              </a:ext>
            </a:extLst>
          </p:cNvPr>
          <p:cNvSpPr/>
          <p:nvPr/>
        </p:nvSpPr>
        <p:spPr>
          <a:xfrm>
            <a:off x="2849187" y="2665512"/>
            <a:ext cx="2277969" cy="1156447"/>
          </a:xfrm>
          <a:prstGeom prst="round2DiagRect">
            <a:avLst/>
          </a:prstGeom>
          <a:solidFill>
            <a:srgbClr val="99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Diagonal Corners Rounded 14">
            <a:extLst>
              <a:ext uri="{FF2B5EF4-FFF2-40B4-BE49-F238E27FC236}">
                <a16:creationId xmlns:a16="http://schemas.microsoft.com/office/drawing/2014/main" id="{EAFCBF87-699C-687A-2186-1F6C5958C7B9}"/>
              </a:ext>
            </a:extLst>
          </p:cNvPr>
          <p:cNvSpPr/>
          <p:nvPr/>
        </p:nvSpPr>
        <p:spPr>
          <a:xfrm>
            <a:off x="482224" y="3288316"/>
            <a:ext cx="2277969" cy="1156447"/>
          </a:xfrm>
          <a:prstGeom prst="round2DiagRect">
            <a:avLst/>
          </a:prstGeom>
          <a:solidFill>
            <a:srgbClr val="90D5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Diagonal Corners Rounded 15">
            <a:extLst>
              <a:ext uri="{FF2B5EF4-FFF2-40B4-BE49-F238E27FC236}">
                <a16:creationId xmlns:a16="http://schemas.microsoft.com/office/drawing/2014/main" id="{D820CEEB-49C0-908E-56F2-17D19009E5AA}"/>
              </a:ext>
            </a:extLst>
          </p:cNvPr>
          <p:cNvSpPr/>
          <p:nvPr/>
        </p:nvSpPr>
        <p:spPr>
          <a:xfrm>
            <a:off x="2849187" y="4188948"/>
            <a:ext cx="2277969" cy="1156447"/>
          </a:xfrm>
          <a:prstGeom prst="round2Diag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Diagonal Corners Rounded 16">
            <a:extLst>
              <a:ext uri="{FF2B5EF4-FFF2-40B4-BE49-F238E27FC236}">
                <a16:creationId xmlns:a16="http://schemas.microsoft.com/office/drawing/2014/main" id="{9126DE1F-2451-06D0-A66B-E4859075A730}"/>
              </a:ext>
            </a:extLst>
          </p:cNvPr>
          <p:cNvSpPr/>
          <p:nvPr/>
        </p:nvSpPr>
        <p:spPr>
          <a:xfrm>
            <a:off x="482225" y="4803461"/>
            <a:ext cx="2277969" cy="1156447"/>
          </a:xfrm>
          <a:prstGeom prst="round2DiagRect">
            <a:avLst/>
          </a:prstGeom>
          <a:solidFill>
            <a:srgbClr val="99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87C2897-AFE9-3C74-664B-54F88CF44E35}"/>
              </a:ext>
            </a:extLst>
          </p:cNvPr>
          <p:cNvSpPr txBox="1"/>
          <p:nvPr/>
        </p:nvSpPr>
        <p:spPr>
          <a:xfrm>
            <a:off x="2986553" y="1329712"/>
            <a:ext cx="1954306" cy="923330"/>
          </a:xfrm>
          <a:prstGeom prst="rect">
            <a:avLst/>
          </a:prstGeom>
          <a:noFill/>
        </p:spPr>
        <p:txBody>
          <a:bodyPr wrap="square" rtlCol="0">
            <a:spAutoFit/>
          </a:bodyPr>
          <a:lstStyle/>
          <a:p>
            <a:pPr algn="ctr"/>
            <a:r>
              <a:rPr lang="en-GB" dirty="0"/>
              <a:t>Cooking an important part of people’s culture</a:t>
            </a:r>
          </a:p>
        </p:txBody>
      </p:sp>
      <p:sp>
        <p:nvSpPr>
          <p:cNvPr id="21" name="TextBox 20">
            <a:extLst>
              <a:ext uri="{FF2B5EF4-FFF2-40B4-BE49-F238E27FC236}">
                <a16:creationId xmlns:a16="http://schemas.microsoft.com/office/drawing/2014/main" id="{E3E9E488-94A0-8AB5-AD6D-8F68D59CDE32}"/>
              </a:ext>
            </a:extLst>
          </p:cNvPr>
          <p:cNvSpPr txBox="1"/>
          <p:nvPr/>
        </p:nvSpPr>
        <p:spPr>
          <a:xfrm>
            <a:off x="2937247" y="2792515"/>
            <a:ext cx="2052918" cy="923330"/>
          </a:xfrm>
          <a:prstGeom prst="rect">
            <a:avLst/>
          </a:prstGeom>
          <a:noFill/>
        </p:spPr>
        <p:txBody>
          <a:bodyPr wrap="square" rtlCol="0">
            <a:spAutoFit/>
          </a:bodyPr>
          <a:lstStyle/>
          <a:p>
            <a:pPr algn="ctr"/>
            <a:r>
              <a:rPr lang="en-GB" dirty="0"/>
              <a:t>Shop at general and specialist supermarkets</a:t>
            </a:r>
          </a:p>
        </p:txBody>
      </p:sp>
      <p:sp>
        <p:nvSpPr>
          <p:cNvPr id="22" name="TextBox 21">
            <a:extLst>
              <a:ext uri="{FF2B5EF4-FFF2-40B4-BE49-F238E27FC236}">
                <a16:creationId xmlns:a16="http://schemas.microsoft.com/office/drawing/2014/main" id="{DBF8F93C-823A-B6FF-28F2-650FE0DA7D8F}"/>
              </a:ext>
            </a:extLst>
          </p:cNvPr>
          <p:cNvSpPr txBox="1"/>
          <p:nvPr/>
        </p:nvSpPr>
        <p:spPr>
          <a:xfrm>
            <a:off x="641350" y="3429000"/>
            <a:ext cx="1958415" cy="923330"/>
          </a:xfrm>
          <a:prstGeom prst="rect">
            <a:avLst/>
          </a:prstGeom>
          <a:noFill/>
        </p:spPr>
        <p:txBody>
          <a:bodyPr wrap="square" rtlCol="0">
            <a:spAutoFit/>
          </a:bodyPr>
          <a:lstStyle/>
          <a:p>
            <a:pPr algn="ctr"/>
            <a:r>
              <a:rPr lang="en-GB" dirty="0"/>
              <a:t>Issues with distance, cost and quality</a:t>
            </a:r>
          </a:p>
        </p:txBody>
      </p:sp>
      <p:sp>
        <p:nvSpPr>
          <p:cNvPr id="23" name="TextBox 22">
            <a:extLst>
              <a:ext uri="{FF2B5EF4-FFF2-40B4-BE49-F238E27FC236}">
                <a16:creationId xmlns:a16="http://schemas.microsoft.com/office/drawing/2014/main" id="{E0EEEBA5-81B3-276C-2FBC-BD6EB0012026}"/>
              </a:ext>
            </a:extLst>
          </p:cNvPr>
          <p:cNvSpPr txBox="1"/>
          <p:nvPr/>
        </p:nvSpPr>
        <p:spPr>
          <a:xfrm>
            <a:off x="2986553" y="4352330"/>
            <a:ext cx="1954306" cy="646331"/>
          </a:xfrm>
          <a:prstGeom prst="rect">
            <a:avLst/>
          </a:prstGeom>
          <a:noFill/>
        </p:spPr>
        <p:txBody>
          <a:bodyPr wrap="square" rtlCol="0">
            <a:spAutoFit/>
          </a:bodyPr>
          <a:lstStyle/>
          <a:p>
            <a:pPr algn="ctr"/>
            <a:r>
              <a:rPr lang="en-GB" dirty="0"/>
              <a:t>Foodbank items inappropriate</a:t>
            </a:r>
          </a:p>
        </p:txBody>
      </p:sp>
      <p:sp>
        <p:nvSpPr>
          <p:cNvPr id="24" name="TextBox 23">
            <a:extLst>
              <a:ext uri="{FF2B5EF4-FFF2-40B4-BE49-F238E27FC236}">
                <a16:creationId xmlns:a16="http://schemas.microsoft.com/office/drawing/2014/main" id="{91D55FB2-DB65-6BB2-125F-E7DDEAA73C6E}"/>
              </a:ext>
            </a:extLst>
          </p:cNvPr>
          <p:cNvSpPr txBox="1"/>
          <p:nvPr/>
        </p:nvSpPr>
        <p:spPr>
          <a:xfrm>
            <a:off x="641350" y="4885765"/>
            <a:ext cx="1895662" cy="923330"/>
          </a:xfrm>
          <a:prstGeom prst="rect">
            <a:avLst/>
          </a:prstGeom>
          <a:noFill/>
        </p:spPr>
        <p:txBody>
          <a:bodyPr wrap="square" rtlCol="0">
            <a:spAutoFit/>
          </a:bodyPr>
          <a:lstStyle/>
          <a:p>
            <a:pPr algn="ctr"/>
            <a:r>
              <a:rPr lang="en-GB" dirty="0"/>
              <a:t>Inedible food served in hotel accommodation</a:t>
            </a:r>
          </a:p>
        </p:txBody>
      </p:sp>
      <p:grpSp>
        <p:nvGrpSpPr>
          <p:cNvPr id="25" name="Group 24">
            <a:extLst>
              <a:ext uri="{FF2B5EF4-FFF2-40B4-BE49-F238E27FC236}">
                <a16:creationId xmlns:a16="http://schemas.microsoft.com/office/drawing/2014/main" id="{A9E90885-D54E-A4F8-4ED4-89CA61590644}"/>
              </a:ext>
            </a:extLst>
          </p:cNvPr>
          <p:cNvGrpSpPr/>
          <p:nvPr/>
        </p:nvGrpSpPr>
        <p:grpSpPr>
          <a:xfrm>
            <a:off x="5483130" y="557613"/>
            <a:ext cx="4668182" cy="2849583"/>
            <a:chOff x="-441881" y="1260663"/>
            <a:chExt cx="5299075" cy="3282901"/>
          </a:xfrm>
        </p:grpSpPr>
        <p:sp>
          <p:nvSpPr>
            <p:cNvPr id="26" name="Speech Bubble: Oval 25">
              <a:extLst>
                <a:ext uri="{FF2B5EF4-FFF2-40B4-BE49-F238E27FC236}">
                  <a16:creationId xmlns:a16="http://schemas.microsoft.com/office/drawing/2014/main" id="{B7A67556-2C37-9974-51D0-57DD994FDE93}"/>
                </a:ext>
              </a:extLst>
            </p:cNvPr>
            <p:cNvSpPr/>
            <p:nvPr/>
          </p:nvSpPr>
          <p:spPr>
            <a:xfrm>
              <a:off x="-441881" y="1260663"/>
              <a:ext cx="5299075" cy="3282901"/>
            </a:xfrm>
            <a:prstGeom prst="wedgeEllipseCallout">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4EE319E6-E103-C77B-AE15-015796E8BF81}"/>
                </a:ext>
              </a:extLst>
            </p:cNvPr>
            <p:cNvSpPr txBox="1"/>
            <p:nvPr/>
          </p:nvSpPr>
          <p:spPr>
            <a:xfrm>
              <a:off x="496795" y="1696599"/>
              <a:ext cx="4025229" cy="2375674"/>
            </a:xfrm>
            <a:prstGeom prst="rect">
              <a:avLst/>
            </a:prstGeom>
            <a:noFill/>
          </p:spPr>
          <p:txBody>
            <a:bodyPr wrap="square" rtlCol="0">
              <a:spAutoFit/>
            </a:bodyPr>
            <a:lstStyle/>
            <a:p>
              <a:pPr marL="0" indent="0">
                <a:buNone/>
              </a:pPr>
              <a:r>
                <a:rPr lang="en-GB" sz="1600" b="0" i="1" dirty="0">
                  <a:solidFill>
                    <a:srgbClr val="000000"/>
                  </a:solidFill>
                  <a:effectLst/>
                  <a:latin typeface="Arial (body)"/>
                </a:rPr>
                <a:t>“So, yes, this is the only time we used the food bank … I read the cans because we can't eat some of the ingredients …It depends on our religion. Some of them contain alcohol or contain pork and we don't eat these two things.” </a:t>
              </a:r>
            </a:p>
            <a:p>
              <a:pPr marL="0" indent="0">
                <a:buNone/>
              </a:pPr>
              <a:r>
                <a:rPr lang="en-GB" sz="1600" b="1" dirty="0">
                  <a:solidFill>
                    <a:srgbClr val="000000"/>
                  </a:solidFill>
                  <a:effectLst/>
                  <a:latin typeface="Arial (body)"/>
                </a:rPr>
                <a:t>Syrian participant, Islington</a:t>
              </a:r>
            </a:p>
          </p:txBody>
        </p:sp>
      </p:grpSp>
      <p:grpSp>
        <p:nvGrpSpPr>
          <p:cNvPr id="28" name="Group 27">
            <a:extLst>
              <a:ext uri="{FF2B5EF4-FFF2-40B4-BE49-F238E27FC236}">
                <a16:creationId xmlns:a16="http://schemas.microsoft.com/office/drawing/2014/main" id="{170D2F9C-E011-1B87-6CED-88A46C96D14C}"/>
              </a:ext>
            </a:extLst>
          </p:cNvPr>
          <p:cNvGrpSpPr/>
          <p:nvPr/>
        </p:nvGrpSpPr>
        <p:grpSpPr>
          <a:xfrm>
            <a:off x="6871679" y="3066194"/>
            <a:ext cx="4766147" cy="2789884"/>
            <a:chOff x="6272549" y="2231619"/>
            <a:chExt cx="5299075" cy="3456645"/>
          </a:xfrm>
        </p:grpSpPr>
        <p:sp>
          <p:nvSpPr>
            <p:cNvPr id="29" name="Speech Bubble: Oval 28">
              <a:extLst>
                <a:ext uri="{FF2B5EF4-FFF2-40B4-BE49-F238E27FC236}">
                  <a16:creationId xmlns:a16="http://schemas.microsoft.com/office/drawing/2014/main" id="{360C25C2-DFC7-089E-1CA2-DEC07109BA16}"/>
                </a:ext>
              </a:extLst>
            </p:cNvPr>
            <p:cNvSpPr/>
            <p:nvPr/>
          </p:nvSpPr>
          <p:spPr>
            <a:xfrm>
              <a:off x="6272549" y="2231619"/>
              <a:ext cx="5299075" cy="3282901"/>
            </a:xfrm>
            <a:prstGeom prst="wedgeEllipseCallou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34E8C9E4-48C4-270F-3C30-DF587B8CA269}"/>
                </a:ext>
              </a:extLst>
            </p:cNvPr>
            <p:cNvSpPr txBox="1"/>
            <p:nvPr/>
          </p:nvSpPr>
          <p:spPr>
            <a:xfrm>
              <a:off x="7502186" y="2485069"/>
              <a:ext cx="3251802" cy="3203195"/>
            </a:xfrm>
            <a:prstGeom prst="rect">
              <a:avLst/>
            </a:prstGeom>
            <a:noFill/>
          </p:spPr>
          <p:txBody>
            <a:bodyPr wrap="square" rtlCol="0">
              <a:spAutoFit/>
            </a:bodyPr>
            <a:lstStyle/>
            <a:p>
              <a:pPr>
                <a:buNone/>
              </a:pPr>
              <a:r>
                <a:rPr lang="en-GB" sz="1600" b="0" i="1" dirty="0">
                  <a:solidFill>
                    <a:srgbClr val="000000"/>
                  </a:solidFill>
                  <a:effectLst/>
                  <a:latin typeface="Arial (body)"/>
                </a:rPr>
                <a:t>“No access to kitchen because [living] in hotel …eat the same food every day, rice and chicken. … It’s unhealthy, causes … rash and constipation … Sometimes … rice isn’t cooked.”</a:t>
              </a:r>
            </a:p>
            <a:p>
              <a:pPr>
                <a:buNone/>
              </a:pPr>
              <a:r>
                <a:rPr lang="en-GB" sz="1600" b="1" dirty="0">
                  <a:solidFill>
                    <a:srgbClr val="000000"/>
                  </a:solidFill>
                  <a:latin typeface="Arial (body)"/>
                </a:rPr>
                <a:t>Sudanese participant, Norwich</a:t>
              </a:r>
              <a:endParaRPr lang="en-GB" sz="1600" b="1" i="0" dirty="0">
                <a:solidFill>
                  <a:srgbClr val="000000"/>
                </a:solidFill>
                <a:effectLst/>
                <a:latin typeface="Arial (body)"/>
              </a:endParaRPr>
            </a:p>
            <a:p>
              <a:endParaRPr lang="en-GB" dirty="0"/>
            </a:p>
          </p:txBody>
        </p:sp>
      </p:grpSp>
    </p:spTree>
    <p:extLst>
      <p:ext uri="{BB962C8B-B14F-4D97-AF65-F5344CB8AC3E}">
        <p14:creationId xmlns:p14="http://schemas.microsoft.com/office/powerpoint/2010/main" val="1905792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3C79E-2CDB-6414-6D8C-7DE1A63B9B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56C484-DEE4-57AB-C1DB-4D228BC86E0F}"/>
              </a:ext>
            </a:extLst>
          </p:cNvPr>
          <p:cNvSpPr>
            <a:spLocks noGrp="1"/>
          </p:cNvSpPr>
          <p:nvPr>
            <p:ph type="title"/>
          </p:nvPr>
        </p:nvSpPr>
        <p:spPr/>
        <p:txBody>
          <a:bodyPr/>
          <a:lstStyle/>
          <a:p>
            <a:r>
              <a:rPr lang="en-GB" dirty="0"/>
              <a:t>Key findings – Housing Concerns</a:t>
            </a:r>
          </a:p>
        </p:txBody>
      </p:sp>
      <p:sp>
        <p:nvSpPr>
          <p:cNvPr id="4" name="AutoShape 2" descr="House with solid fill">
            <a:extLst>
              <a:ext uri="{FF2B5EF4-FFF2-40B4-BE49-F238E27FC236}">
                <a16:creationId xmlns:a16="http://schemas.microsoft.com/office/drawing/2014/main" id="{4258D6F9-86C1-83E6-6571-F2596CBD0BA9}"/>
              </a:ext>
            </a:extLst>
          </p:cNvPr>
          <p:cNvSpPr>
            <a:spLocks noChangeAspect="1" noChangeArrowheads="1"/>
          </p:cNvSpPr>
          <p:nvPr/>
        </p:nvSpPr>
        <p:spPr bwMode="auto">
          <a:xfrm>
            <a:off x="1841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3" descr="Food Safety with solid fill">
            <a:extLst>
              <a:ext uri="{FF2B5EF4-FFF2-40B4-BE49-F238E27FC236}">
                <a16:creationId xmlns:a16="http://schemas.microsoft.com/office/drawing/2014/main" id="{CF87A6C7-526A-C694-DF08-444BFEDD28F1}"/>
              </a:ext>
            </a:extLst>
          </p:cNvPr>
          <p:cNvSpPr>
            <a:spLocks noChangeAspect="1" noChangeArrowheads="1"/>
          </p:cNvSpPr>
          <p:nvPr/>
        </p:nvSpPr>
        <p:spPr bwMode="auto">
          <a:xfrm>
            <a:off x="6445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Signpost outline">
            <a:extLst>
              <a:ext uri="{FF2B5EF4-FFF2-40B4-BE49-F238E27FC236}">
                <a16:creationId xmlns:a16="http://schemas.microsoft.com/office/drawing/2014/main" id="{D90FC5BB-A9D9-EADF-1BEE-CDABEA6F2B95}"/>
              </a:ext>
            </a:extLst>
          </p:cNvPr>
          <p:cNvSpPr>
            <a:spLocks noChangeAspect="1" noChangeArrowheads="1"/>
          </p:cNvSpPr>
          <p:nvPr/>
        </p:nvSpPr>
        <p:spPr bwMode="auto">
          <a:xfrm>
            <a:off x="11049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House with solid fill">
            <a:extLst>
              <a:ext uri="{FF2B5EF4-FFF2-40B4-BE49-F238E27FC236}">
                <a16:creationId xmlns:a16="http://schemas.microsoft.com/office/drawing/2014/main" id="{E38ECAE0-ED9A-CF4D-6851-081C1183F8D5}"/>
              </a:ext>
            </a:extLst>
          </p:cNvPr>
          <p:cNvSpPr>
            <a:spLocks noChangeAspect="1" noChangeArrowheads="1"/>
          </p:cNvSpPr>
          <p:nvPr/>
        </p:nvSpPr>
        <p:spPr bwMode="auto">
          <a:xfrm>
            <a:off x="-123825" y="-2968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7" descr="Food Safety with solid fill">
            <a:extLst>
              <a:ext uri="{FF2B5EF4-FFF2-40B4-BE49-F238E27FC236}">
                <a16:creationId xmlns:a16="http://schemas.microsoft.com/office/drawing/2014/main" id="{8F5C656A-0BBF-EB89-9D13-5407E117DA1C}"/>
              </a:ext>
            </a:extLst>
          </p:cNvPr>
          <p:cNvSpPr>
            <a:spLocks noChangeAspect="1" noChangeArrowheads="1"/>
          </p:cNvSpPr>
          <p:nvPr/>
        </p:nvSpPr>
        <p:spPr bwMode="auto">
          <a:xfrm>
            <a:off x="336550" y="-2968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Signpost outline">
            <a:extLst>
              <a:ext uri="{FF2B5EF4-FFF2-40B4-BE49-F238E27FC236}">
                <a16:creationId xmlns:a16="http://schemas.microsoft.com/office/drawing/2014/main" id="{853D6554-A6EB-FC83-9E99-1FBCCC0287D4}"/>
              </a:ext>
            </a:extLst>
          </p:cNvPr>
          <p:cNvSpPr>
            <a:spLocks noChangeAspect="1" noChangeArrowheads="1"/>
          </p:cNvSpPr>
          <p:nvPr/>
        </p:nvSpPr>
        <p:spPr bwMode="auto">
          <a:xfrm>
            <a:off x="796925" y="-2968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0" descr="House with solid fill">
            <a:extLst>
              <a:ext uri="{FF2B5EF4-FFF2-40B4-BE49-F238E27FC236}">
                <a16:creationId xmlns:a16="http://schemas.microsoft.com/office/drawing/2014/main" id="{C1E6929C-214A-E3B5-967F-8A2D0D01DE9F}"/>
              </a:ext>
            </a:extLst>
          </p:cNvPr>
          <p:cNvSpPr>
            <a:spLocks noChangeAspect="1" noChangeArrowheads="1"/>
          </p:cNvSpPr>
          <p:nvPr/>
        </p:nvSpPr>
        <p:spPr bwMode="auto">
          <a:xfrm>
            <a:off x="3365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1" descr="Food Safety with solid fill">
            <a:extLst>
              <a:ext uri="{FF2B5EF4-FFF2-40B4-BE49-F238E27FC236}">
                <a16:creationId xmlns:a16="http://schemas.microsoft.com/office/drawing/2014/main" id="{8B4580A3-A12F-81F6-1A61-F74ADF8F666D}"/>
              </a:ext>
            </a:extLst>
          </p:cNvPr>
          <p:cNvSpPr>
            <a:spLocks noChangeAspect="1" noChangeArrowheads="1"/>
          </p:cNvSpPr>
          <p:nvPr/>
        </p:nvSpPr>
        <p:spPr bwMode="auto">
          <a:xfrm>
            <a:off x="7969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Signpost outline">
            <a:extLst>
              <a:ext uri="{FF2B5EF4-FFF2-40B4-BE49-F238E27FC236}">
                <a16:creationId xmlns:a16="http://schemas.microsoft.com/office/drawing/2014/main" id="{458BC936-C7E4-C509-DC21-79885E9B70C9}"/>
              </a:ext>
            </a:extLst>
          </p:cNvPr>
          <p:cNvSpPr>
            <a:spLocks noChangeAspect="1" noChangeArrowheads="1"/>
          </p:cNvSpPr>
          <p:nvPr/>
        </p:nvSpPr>
        <p:spPr bwMode="auto">
          <a:xfrm>
            <a:off x="12573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Content Placeholder 17">
            <a:extLst>
              <a:ext uri="{FF2B5EF4-FFF2-40B4-BE49-F238E27FC236}">
                <a16:creationId xmlns:a16="http://schemas.microsoft.com/office/drawing/2014/main" id="{0A61FDC3-F25A-53A7-1BE6-6C0B0F615258}"/>
              </a:ext>
            </a:extLst>
          </p:cNvPr>
          <p:cNvSpPr>
            <a:spLocks noGrp="1"/>
          </p:cNvSpPr>
          <p:nvPr>
            <p:ph idx="1"/>
          </p:nvPr>
        </p:nvSpPr>
        <p:spPr/>
        <p:txBody>
          <a:bodyPr>
            <a:noAutofit/>
          </a:bodyPr>
          <a:lstStyle/>
          <a:p>
            <a:pPr marL="0" indent="0">
              <a:buNone/>
            </a:pPr>
            <a:endParaRPr lang="en-US" sz="2500" dirty="0"/>
          </a:p>
        </p:txBody>
      </p:sp>
      <p:sp>
        <p:nvSpPr>
          <p:cNvPr id="23" name="Rectangle: Diagonal Corners Rounded 22">
            <a:extLst>
              <a:ext uri="{FF2B5EF4-FFF2-40B4-BE49-F238E27FC236}">
                <a16:creationId xmlns:a16="http://schemas.microsoft.com/office/drawing/2014/main" id="{7A7B1A48-44F0-402A-8210-9F78901F2EE1}"/>
              </a:ext>
            </a:extLst>
          </p:cNvPr>
          <p:cNvSpPr/>
          <p:nvPr/>
        </p:nvSpPr>
        <p:spPr>
          <a:xfrm>
            <a:off x="2976422" y="1975046"/>
            <a:ext cx="2104918" cy="946455"/>
          </a:xfrm>
          <a:prstGeom prst="round2Diag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Diagonal Corners Rounded 23">
            <a:extLst>
              <a:ext uri="{FF2B5EF4-FFF2-40B4-BE49-F238E27FC236}">
                <a16:creationId xmlns:a16="http://schemas.microsoft.com/office/drawing/2014/main" id="{C76DB00B-C444-12E8-FCE5-7C381907862C}"/>
              </a:ext>
            </a:extLst>
          </p:cNvPr>
          <p:cNvSpPr/>
          <p:nvPr/>
        </p:nvSpPr>
        <p:spPr>
          <a:xfrm>
            <a:off x="838200" y="2643001"/>
            <a:ext cx="2075380" cy="914400"/>
          </a:xfrm>
          <a:prstGeom prst="round2DiagRect">
            <a:avLst/>
          </a:prstGeom>
          <a:solidFill>
            <a:srgbClr val="99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Diagonal Corners Rounded 24">
            <a:extLst>
              <a:ext uri="{FF2B5EF4-FFF2-40B4-BE49-F238E27FC236}">
                <a16:creationId xmlns:a16="http://schemas.microsoft.com/office/drawing/2014/main" id="{8CD27097-F2DC-AF8E-912F-E3C04072C8B3}"/>
              </a:ext>
            </a:extLst>
          </p:cNvPr>
          <p:cNvSpPr/>
          <p:nvPr/>
        </p:nvSpPr>
        <p:spPr>
          <a:xfrm>
            <a:off x="3005960" y="3187057"/>
            <a:ext cx="2075380" cy="1054296"/>
          </a:xfrm>
          <a:prstGeom prst="round2DiagRect">
            <a:avLst/>
          </a:prstGeom>
          <a:solidFill>
            <a:srgbClr val="71DA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Diagonal Corners Rounded 25">
            <a:extLst>
              <a:ext uri="{FF2B5EF4-FFF2-40B4-BE49-F238E27FC236}">
                <a16:creationId xmlns:a16="http://schemas.microsoft.com/office/drawing/2014/main" id="{3A8AE43E-3042-9C01-67D2-6A671226F467}"/>
              </a:ext>
            </a:extLst>
          </p:cNvPr>
          <p:cNvSpPr/>
          <p:nvPr/>
        </p:nvSpPr>
        <p:spPr>
          <a:xfrm>
            <a:off x="820720" y="3747439"/>
            <a:ext cx="2075380" cy="914400"/>
          </a:xfrm>
          <a:prstGeom prst="round2Diag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Diagonal Corners Rounded 26">
            <a:extLst>
              <a:ext uri="{FF2B5EF4-FFF2-40B4-BE49-F238E27FC236}">
                <a16:creationId xmlns:a16="http://schemas.microsoft.com/office/drawing/2014/main" id="{C7781397-06E5-698D-51AC-A15ED081B4CF}"/>
              </a:ext>
            </a:extLst>
          </p:cNvPr>
          <p:cNvSpPr/>
          <p:nvPr/>
        </p:nvSpPr>
        <p:spPr>
          <a:xfrm>
            <a:off x="2969997" y="4537947"/>
            <a:ext cx="2183795" cy="1029171"/>
          </a:xfrm>
          <a:prstGeom prst="round2DiagRect">
            <a:avLst/>
          </a:prstGeom>
          <a:solidFill>
            <a:srgbClr val="99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Diagonal Corners Rounded 27">
            <a:extLst>
              <a:ext uri="{FF2B5EF4-FFF2-40B4-BE49-F238E27FC236}">
                <a16:creationId xmlns:a16="http://schemas.microsoft.com/office/drawing/2014/main" id="{BEDCA167-14DA-A518-DF28-D45AA90B6243}"/>
              </a:ext>
            </a:extLst>
          </p:cNvPr>
          <p:cNvSpPr/>
          <p:nvPr/>
        </p:nvSpPr>
        <p:spPr>
          <a:xfrm>
            <a:off x="820720" y="4822962"/>
            <a:ext cx="2075380" cy="914400"/>
          </a:xfrm>
          <a:prstGeom prst="round2DiagRect">
            <a:avLst/>
          </a:prstGeom>
          <a:solidFill>
            <a:srgbClr val="71DA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Diagonal Corners Rounded 28">
            <a:extLst>
              <a:ext uri="{FF2B5EF4-FFF2-40B4-BE49-F238E27FC236}">
                <a16:creationId xmlns:a16="http://schemas.microsoft.com/office/drawing/2014/main" id="{F1FC34D3-D364-EE48-769B-5C4D67395FAD}"/>
              </a:ext>
            </a:extLst>
          </p:cNvPr>
          <p:cNvSpPr/>
          <p:nvPr/>
        </p:nvSpPr>
        <p:spPr>
          <a:xfrm>
            <a:off x="842053" y="1533874"/>
            <a:ext cx="2075380" cy="914400"/>
          </a:xfrm>
          <a:prstGeom prst="round2DiagRect">
            <a:avLst/>
          </a:prstGeom>
          <a:solidFill>
            <a:srgbClr val="71DA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B962BC05-BFD9-433E-6C47-40F7835A9EE3}"/>
              </a:ext>
            </a:extLst>
          </p:cNvPr>
          <p:cNvSpPr txBox="1"/>
          <p:nvPr/>
        </p:nvSpPr>
        <p:spPr>
          <a:xfrm>
            <a:off x="961473" y="1634849"/>
            <a:ext cx="1793875" cy="646331"/>
          </a:xfrm>
          <a:prstGeom prst="rect">
            <a:avLst/>
          </a:prstGeom>
          <a:noFill/>
        </p:spPr>
        <p:txBody>
          <a:bodyPr wrap="square" rtlCol="0">
            <a:spAutoFit/>
          </a:bodyPr>
          <a:lstStyle/>
          <a:p>
            <a:pPr algn="ctr"/>
            <a:r>
              <a:rPr lang="en-GB" dirty="0"/>
              <a:t>Lack of knowledge</a:t>
            </a:r>
          </a:p>
        </p:txBody>
      </p:sp>
      <p:sp>
        <p:nvSpPr>
          <p:cNvPr id="31" name="TextBox 30">
            <a:extLst>
              <a:ext uri="{FF2B5EF4-FFF2-40B4-BE49-F238E27FC236}">
                <a16:creationId xmlns:a16="http://schemas.microsoft.com/office/drawing/2014/main" id="{AF44A70F-94F3-EE1A-3956-B130AEE565BC}"/>
              </a:ext>
            </a:extLst>
          </p:cNvPr>
          <p:cNvSpPr txBox="1"/>
          <p:nvPr/>
        </p:nvSpPr>
        <p:spPr>
          <a:xfrm>
            <a:off x="3129946" y="2114736"/>
            <a:ext cx="1744038" cy="646331"/>
          </a:xfrm>
          <a:prstGeom prst="rect">
            <a:avLst/>
          </a:prstGeom>
          <a:solidFill>
            <a:srgbClr val="00B0F0"/>
          </a:solidFill>
        </p:spPr>
        <p:txBody>
          <a:bodyPr wrap="square" rtlCol="0">
            <a:spAutoFit/>
          </a:bodyPr>
          <a:lstStyle/>
          <a:p>
            <a:pPr algn="ctr"/>
            <a:r>
              <a:rPr lang="en-GB" dirty="0"/>
              <a:t>Long waiting times</a:t>
            </a:r>
          </a:p>
        </p:txBody>
      </p:sp>
      <p:sp>
        <p:nvSpPr>
          <p:cNvPr id="32" name="TextBox 31">
            <a:extLst>
              <a:ext uri="{FF2B5EF4-FFF2-40B4-BE49-F238E27FC236}">
                <a16:creationId xmlns:a16="http://schemas.microsoft.com/office/drawing/2014/main" id="{9A89FBFD-F9D5-163C-1634-F38D5AAE8D6D}"/>
              </a:ext>
            </a:extLst>
          </p:cNvPr>
          <p:cNvSpPr txBox="1"/>
          <p:nvPr/>
        </p:nvSpPr>
        <p:spPr>
          <a:xfrm>
            <a:off x="868095" y="2662986"/>
            <a:ext cx="1922980" cy="923330"/>
          </a:xfrm>
          <a:prstGeom prst="rect">
            <a:avLst/>
          </a:prstGeom>
          <a:noFill/>
        </p:spPr>
        <p:txBody>
          <a:bodyPr wrap="square" rtlCol="0">
            <a:spAutoFit/>
          </a:bodyPr>
          <a:lstStyle/>
          <a:p>
            <a:pPr algn="ctr"/>
            <a:r>
              <a:rPr lang="en-GB" dirty="0"/>
              <a:t>Unable to refuse offered accommodation</a:t>
            </a:r>
          </a:p>
        </p:txBody>
      </p:sp>
      <p:sp>
        <p:nvSpPr>
          <p:cNvPr id="33" name="TextBox 32">
            <a:extLst>
              <a:ext uri="{FF2B5EF4-FFF2-40B4-BE49-F238E27FC236}">
                <a16:creationId xmlns:a16="http://schemas.microsoft.com/office/drawing/2014/main" id="{E938F16C-021F-1FE1-F79F-0E1498F02DF6}"/>
              </a:ext>
            </a:extLst>
          </p:cNvPr>
          <p:cNvSpPr txBox="1"/>
          <p:nvPr/>
        </p:nvSpPr>
        <p:spPr>
          <a:xfrm>
            <a:off x="2961207" y="3164135"/>
            <a:ext cx="2134456" cy="1077218"/>
          </a:xfrm>
          <a:prstGeom prst="rect">
            <a:avLst/>
          </a:prstGeom>
          <a:noFill/>
        </p:spPr>
        <p:txBody>
          <a:bodyPr wrap="square" rtlCol="0">
            <a:spAutoFit/>
          </a:bodyPr>
          <a:lstStyle/>
          <a:p>
            <a:pPr algn="ctr"/>
            <a:r>
              <a:rPr lang="en-GB" sz="1600" dirty="0"/>
              <a:t>Barriers: employment, UK references, guarantor, deposit</a:t>
            </a:r>
          </a:p>
        </p:txBody>
      </p:sp>
      <p:sp>
        <p:nvSpPr>
          <p:cNvPr id="34" name="TextBox 33">
            <a:extLst>
              <a:ext uri="{FF2B5EF4-FFF2-40B4-BE49-F238E27FC236}">
                <a16:creationId xmlns:a16="http://schemas.microsoft.com/office/drawing/2014/main" id="{6EE77B45-3E4D-4232-9DC2-AA0F7A17F68F}"/>
              </a:ext>
            </a:extLst>
          </p:cNvPr>
          <p:cNvSpPr txBox="1"/>
          <p:nvPr/>
        </p:nvSpPr>
        <p:spPr>
          <a:xfrm>
            <a:off x="973552" y="3786827"/>
            <a:ext cx="1752600" cy="923330"/>
          </a:xfrm>
          <a:prstGeom prst="rect">
            <a:avLst/>
          </a:prstGeom>
          <a:noFill/>
        </p:spPr>
        <p:txBody>
          <a:bodyPr wrap="square" rtlCol="0">
            <a:spAutoFit/>
          </a:bodyPr>
          <a:lstStyle/>
          <a:p>
            <a:pPr algn="ctr"/>
            <a:r>
              <a:rPr lang="en-GB" dirty="0"/>
              <a:t>Overcrowding and poor maintenance</a:t>
            </a:r>
          </a:p>
        </p:txBody>
      </p:sp>
      <p:sp>
        <p:nvSpPr>
          <p:cNvPr id="35" name="TextBox 34">
            <a:extLst>
              <a:ext uri="{FF2B5EF4-FFF2-40B4-BE49-F238E27FC236}">
                <a16:creationId xmlns:a16="http://schemas.microsoft.com/office/drawing/2014/main" id="{51DE74EB-31EC-50E3-2915-80C4E5231B9E}"/>
              </a:ext>
            </a:extLst>
          </p:cNvPr>
          <p:cNvSpPr txBox="1"/>
          <p:nvPr/>
        </p:nvSpPr>
        <p:spPr>
          <a:xfrm>
            <a:off x="3129946" y="4717374"/>
            <a:ext cx="1744038" cy="646331"/>
          </a:xfrm>
          <a:prstGeom prst="rect">
            <a:avLst/>
          </a:prstGeom>
          <a:noFill/>
        </p:spPr>
        <p:txBody>
          <a:bodyPr wrap="square" rtlCol="0">
            <a:spAutoFit/>
          </a:bodyPr>
          <a:lstStyle/>
          <a:p>
            <a:pPr algn="ctr"/>
            <a:r>
              <a:rPr lang="en-GB" dirty="0"/>
              <a:t>High rents and benefit delays</a:t>
            </a:r>
          </a:p>
        </p:txBody>
      </p:sp>
      <p:sp>
        <p:nvSpPr>
          <p:cNvPr id="36" name="TextBox 35">
            <a:extLst>
              <a:ext uri="{FF2B5EF4-FFF2-40B4-BE49-F238E27FC236}">
                <a16:creationId xmlns:a16="http://schemas.microsoft.com/office/drawing/2014/main" id="{2D2C2CB5-E97A-35C4-7015-802F38354F4F}"/>
              </a:ext>
            </a:extLst>
          </p:cNvPr>
          <p:cNvSpPr txBox="1"/>
          <p:nvPr/>
        </p:nvSpPr>
        <p:spPr>
          <a:xfrm>
            <a:off x="977115" y="4938429"/>
            <a:ext cx="1715784" cy="646331"/>
          </a:xfrm>
          <a:prstGeom prst="rect">
            <a:avLst/>
          </a:prstGeom>
          <a:noFill/>
        </p:spPr>
        <p:txBody>
          <a:bodyPr wrap="square" rtlCol="0">
            <a:spAutoFit/>
          </a:bodyPr>
          <a:lstStyle/>
          <a:p>
            <a:pPr algn="ctr"/>
            <a:r>
              <a:rPr lang="en-GB" dirty="0"/>
              <a:t>Lack of privacy in hotels</a:t>
            </a:r>
          </a:p>
        </p:txBody>
      </p:sp>
      <p:grpSp>
        <p:nvGrpSpPr>
          <p:cNvPr id="40" name="Group 39">
            <a:extLst>
              <a:ext uri="{FF2B5EF4-FFF2-40B4-BE49-F238E27FC236}">
                <a16:creationId xmlns:a16="http://schemas.microsoft.com/office/drawing/2014/main" id="{CD6B87F7-E890-3BEA-2163-8138738046D3}"/>
              </a:ext>
            </a:extLst>
          </p:cNvPr>
          <p:cNvGrpSpPr/>
          <p:nvPr/>
        </p:nvGrpSpPr>
        <p:grpSpPr>
          <a:xfrm>
            <a:off x="6596009" y="126727"/>
            <a:ext cx="5259441" cy="3828823"/>
            <a:chOff x="7033820" y="250468"/>
            <a:chExt cx="5521044" cy="6752267"/>
          </a:xfrm>
        </p:grpSpPr>
        <p:sp>
          <p:nvSpPr>
            <p:cNvPr id="41" name="Speech Bubble: Oval 40">
              <a:extLst>
                <a:ext uri="{FF2B5EF4-FFF2-40B4-BE49-F238E27FC236}">
                  <a16:creationId xmlns:a16="http://schemas.microsoft.com/office/drawing/2014/main" id="{D6148587-D3F1-83DB-CB6A-37211155A231}"/>
                </a:ext>
              </a:extLst>
            </p:cNvPr>
            <p:cNvSpPr/>
            <p:nvPr/>
          </p:nvSpPr>
          <p:spPr>
            <a:xfrm>
              <a:off x="7033820" y="250468"/>
              <a:ext cx="5521044" cy="6752267"/>
            </a:xfrm>
            <a:prstGeom prst="wedgeEllipseCallou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a16="http://schemas.microsoft.com/office/drawing/2014/main" id="{420E652D-8700-2CF0-1C33-4743A92EC563}"/>
                </a:ext>
              </a:extLst>
            </p:cNvPr>
            <p:cNvSpPr txBox="1"/>
            <p:nvPr/>
          </p:nvSpPr>
          <p:spPr>
            <a:xfrm>
              <a:off x="7839664" y="963871"/>
              <a:ext cx="4140515" cy="4996956"/>
            </a:xfrm>
            <a:prstGeom prst="rect">
              <a:avLst/>
            </a:prstGeom>
            <a:noFill/>
          </p:spPr>
          <p:txBody>
            <a:bodyPr wrap="square" rtlCol="0">
              <a:spAutoFit/>
            </a:bodyPr>
            <a:lstStyle/>
            <a:p>
              <a:r>
                <a:rPr lang="en-GB" sz="1600" i="1" kern="100" dirty="0">
                  <a:effectLst/>
                  <a:latin typeface="Arial (body)"/>
                  <a:ea typeface="Aptos" panose="020B0004020202020204" pitchFamily="34" charset="0"/>
                  <a:cs typeface="Times New Roman" panose="02020603050405020304" pitchFamily="18" charset="0"/>
                </a:rPr>
                <a:t>“They do reference checks very seriously—and harshly. … The reference check proves that you can afford the rent. If you can’t prove that, some landlords ask you to pay the rent in advance. … If you can’t … you have to find a guarantor … has to be a local. As a new migrant here, if you can’t find a guarantor, how can you rent a house? The only way is to get a job. … it’s incredibly hard. </a:t>
              </a:r>
            </a:p>
            <a:p>
              <a:r>
                <a:rPr lang="en-GB" sz="1600" b="1" kern="100" dirty="0">
                  <a:effectLst/>
                  <a:latin typeface="Arial (body)"/>
                  <a:ea typeface="Aptos" panose="020B0004020202020204" pitchFamily="34" charset="0"/>
                  <a:cs typeface="Times New Roman" panose="02020603050405020304" pitchFamily="18" charset="0"/>
                </a:rPr>
                <a:t>Hong Konger participant, Colchester</a:t>
              </a:r>
              <a:endParaRPr lang="en-GB" dirty="0"/>
            </a:p>
          </p:txBody>
        </p:sp>
      </p:grpSp>
      <p:grpSp>
        <p:nvGrpSpPr>
          <p:cNvPr id="37" name="Group 36">
            <a:extLst>
              <a:ext uri="{FF2B5EF4-FFF2-40B4-BE49-F238E27FC236}">
                <a16:creationId xmlns:a16="http://schemas.microsoft.com/office/drawing/2014/main" id="{CB813190-4803-023C-1941-D480330634AB}"/>
              </a:ext>
            </a:extLst>
          </p:cNvPr>
          <p:cNvGrpSpPr/>
          <p:nvPr/>
        </p:nvGrpSpPr>
        <p:grpSpPr>
          <a:xfrm>
            <a:off x="5363735" y="3368086"/>
            <a:ext cx="5609869" cy="2958657"/>
            <a:chOff x="620376" y="1282983"/>
            <a:chExt cx="5074979" cy="3282402"/>
          </a:xfrm>
        </p:grpSpPr>
        <p:sp>
          <p:nvSpPr>
            <p:cNvPr id="38" name="Speech Bubble: Oval 37">
              <a:extLst>
                <a:ext uri="{FF2B5EF4-FFF2-40B4-BE49-F238E27FC236}">
                  <a16:creationId xmlns:a16="http://schemas.microsoft.com/office/drawing/2014/main" id="{04D3D9BA-4086-BD15-CCF6-CC6A9E45B95C}"/>
                </a:ext>
              </a:extLst>
            </p:cNvPr>
            <p:cNvSpPr/>
            <p:nvPr/>
          </p:nvSpPr>
          <p:spPr>
            <a:xfrm>
              <a:off x="620376" y="1282983"/>
              <a:ext cx="5074979" cy="3282402"/>
            </a:xfrm>
            <a:prstGeom prst="wedgeEllipseCallout">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E9FCCDC6-A039-A0DD-B204-60DF68156554}"/>
                </a:ext>
              </a:extLst>
            </p:cNvPr>
            <p:cNvSpPr txBox="1"/>
            <p:nvPr/>
          </p:nvSpPr>
          <p:spPr>
            <a:xfrm>
              <a:off x="1311108" y="1703846"/>
              <a:ext cx="3957311" cy="2287744"/>
            </a:xfrm>
            <a:prstGeom prst="rect">
              <a:avLst/>
            </a:prstGeom>
            <a:noFill/>
          </p:spPr>
          <p:txBody>
            <a:bodyPr wrap="square" rtlCol="0">
              <a:spAutoFit/>
            </a:bodyPr>
            <a:lstStyle/>
            <a:p>
              <a:r>
                <a:rPr lang="en-GB" sz="1600" i="1" kern="100" dirty="0">
                  <a:effectLst/>
                  <a:latin typeface="Arial (body)"/>
                  <a:ea typeface="Aptos" panose="020B0004020202020204" pitchFamily="34" charset="0"/>
                  <a:cs typeface="Times New Roman" panose="02020603050405020304" pitchFamily="18" charset="0"/>
                </a:rPr>
                <a:t>“The council have told him [landlord] what he needs to do, but it’s not helped. … This house has old carpet, mould, and there are disabled kids living in this house, and he needs… Disabled ramp ... He doesn’t say anything. He sent a letter through the agency, saying I need to move out.”</a:t>
              </a:r>
            </a:p>
            <a:p>
              <a:r>
                <a:rPr lang="en-GB" sz="1600" b="1" i="1" kern="100" dirty="0">
                  <a:effectLst/>
                  <a:latin typeface="Arial (body)"/>
                  <a:ea typeface="Aptos" panose="020B0004020202020204" pitchFamily="34" charset="0"/>
                  <a:cs typeface="Times New Roman" panose="02020603050405020304" pitchFamily="18" charset="0"/>
                </a:rPr>
                <a:t>Participant, Peterborough</a:t>
              </a:r>
              <a:endParaRPr lang="en-GB" sz="1600" b="1" kern="100" dirty="0">
                <a:effectLst/>
                <a:latin typeface="Arial (body)"/>
                <a:ea typeface="Aptos" panose="020B00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587220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52875-7C2C-B670-75D2-3166C6DFB9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C8489-866F-1D12-6D7D-8B7789314907}"/>
              </a:ext>
            </a:extLst>
          </p:cNvPr>
          <p:cNvSpPr>
            <a:spLocks noGrp="1"/>
          </p:cNvSpPr>
          <p:nvPr>
            <p:ph type="title"/>
          </p:nvPr>
        </p:nvSpPr>
        <p:spPr/>
        <p:txBody>
          <a:bodyPr/>
          <a:lstStyle/>
          <a:p>
            <a:r>
              <a:rPr lang="en-GB" dirty="0"/>
              <a:t>Key findings - Access to Services Barriers</a:t>
            </a:r>
          </a:p>
        </p:txBody>
      </p:sp>
      <p:sp>
        <p:nvSpPr>
          <p:cNvPr id="4" name="AutoShape 2" descr="House with solid fill">
            <a:extLst>
              <a:ext uri="{FF2B5EF4-FFF2-40B4-BE49-F238E27FC236}">
                <a16:creationId xmlns:a16="http://schemas.microsoft.com/office/drawing/2014/main" id="{6709F62E-8E8C-1F95-3032-5E7ED79E32AF}"/>
              </a:ext>
            </a:extLst>
          </p:cNvPr>
          <p:cNvSpPr>
            <a:spLocks noChangeAspect="1" noChangeArrowheads="1"/>
          </p:cNvSpPr>
          <p:nvPr/>
        </p:nvSpPr>
        <p:spPr bwMode="auto">
          <a:xfrm>
            <a:off x="1841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3" descr="Food Safety with solid fill">
            <a:extLst>
              <a:ext uri="{FF2B5EF4-FFF2-40B4-BE49-F238E27FC236}">
                <a16:creationId xmlns:a16="http://schemas.microsoft.com/office/drawing/2014/main" id="{D65F23B4-9E04-0345-EFB1-09B250BB4B3D}"/>
              </a:ext>
            </a:extLst>
          </p:cNvPr>
          <p:cNvSpPr>
            <a:spLocks noChangeAspect="1" noChangeArrowheads="1"/>
          </p:cNvSpPr>
          <p:nvPr/>
        </p:nvSpPr>
        <p:spPr bwMode="auto">
          <a:xfrm>
            <a:off x="6445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Signpost outline">
            <a:extLst>
              <a:ext uri="{FF2B5EF4-FFF2-40B4-BE49-F238E27FC236}">
                <a16:creationId xmlns:a16="http://schemas.microsoft.com/office/drawing/2014/main" id="{517A4873-E29B-4371-82FD-D5E768F968AA}"/>
              </a:ext>
            </a:extLst>
          </p:cNvPr>
          <p:cNvSpPr>
            <a:spLocks noChangeAspect="1" noChangeArrowheads="1"/>
          </p:cNvSpPr>
          <p:nvPr/>
        </p:nvSpPr>
        <p:spPr bwMode="auto">
          <a:xfrm>
            <a:off x="11049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House with solid fill">
            <a:extLst>
              <a:ext uri="{FF2B5EF4-FFF2-40B4-BE49-F238E27FC236}">
                <a16:creationId xmlns:a16="http://schemas.microsoft.com/office/drawing/2014/main" id="{B57248CC-75F5-2A8F-8994-54994BE999EE}"/>
              </a:ext>
            </a:extLst>
          </p:cNvPr>
          <p:cNvSpPr>
            <a:spLocks noChangeAspect="1" noChangeArrowheads="1"/>
          </p:cNvSpPr>
          <p:nvPr/>
        </p:nvSpPr>
        <p:spPr bwMode="auto">
          <a:xfrm>
            <a:off x="-123825" y="-2968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7" descr="Food Safety with solid fill">
            <a:extLst>
              <a:ext uri="{FF2B5EF4-FFF2-40B4-BE49-F238E27FC236}">
                <a16:creationId xmlns:a16="http://schemas.microsoft.com/office/drawing/2014/main" id="{83B080C3-E6D6-AD53-B522-9264A4D87889}"/>
              </a:ext>
            </a:extLst>
          </p:cNvPr>
          <p:cNvSpPr>
            <a:spLocks noChangeAspect="1" noChangeArrowheads="1"/>
          </p:cNvSpPr>
          <p:nvPr/>
        </p:nvSpPr>
        <p:spPr bwMode="auto">
          <a:xfrm>
            <a:off x="336550" y="-2968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Signpost outline">
            <a:extLst>
              <a:ext uri="{FF2B5EF4-FFF2-40B4-BE49-F238E27FC236}">
                <a16:creationId xmlns:a16="http://schemas.microsoft.com/office/drawing/2014/main" id="{57B52342-A76F-C0A8-946E-077CA842D43D}"/>
              </a:ext>
            </a:extLst>
          </p:cNvPr>
          <p:cNvSpPr>
            <a:spLocks noChangeAspect="1" noChangeArrowheads="1"/>
          </p:cNvSpPr>
          <p:nvPr/>
        </p:nvSpPr>
        <p:spPr bwMode="auto">
          <a:xfrm>
            <a:off x="796925" y="-2968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0" descr="House with solid fill">
            <a:extLst>
              <a:ext uri="{FF2B5EF4-FFF2-40B4-BE49-F238E27FC236}">
                <a16:creationId xmlns:a16="http://schemas.microsoft.com/office/drawing/2014/main" id="{5EA596FB-D2C7-C555-7590-384BEEF13A2F}"/>
              </a:ext>
            </a:extLst>
          </p:cNvPr>
          <p:cNvSpPr>
            <a:spLocks noChangeAspect="1" noChangeArrowheads="1"/>
          </p:cNvSpPr>
          <p:nvPr/>
        </p:nvSpPr>
        <p:spPr bwMode="auto">
          <a:xfrm>
            <a:off x="3365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1" descr="Food Safety with solid fill">
            <a:extLst>
              <a:ext uri="{FF2B5EF4-FFF2-40B4-BE49-F238E27FC236}">
                <a16:creationId xmlns:a16="http://schemas.microsoft.com/office/drawing/2014/main" id="{07C1D0C4-9EF2-3846-8027-3ACECFC37682}"/>
              </a:ext>
            </a:extLst>
          </p:cNvPr>
          <p:cNvSpPr>
            <a:spLocks noChangeAspect="1" noChangeArrowheads="1"/>
          </p:cNvSpPr>
          <p:nvPr/>
        </p:nvSpPr>
        <p:spPr bwMode="auto">
          <a:xfrm>
            <a:off x="7969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Signpost outline">
            <a:extLst>
              <a:ext uri="{FF2B5EF4-FFF2-40B4-BE49-F238E27FC236}">
                <a16:creationId xmlns:a16="http://schemas.microsoft.com/office/drawing/2014/main" id="{1ADAC16C-A8FC-6C54-6D75-A7598503CE2C}"/>
              </a:ext>
            </a:extLst>
          </p:cNvPr>
          <p:cNvSpPr>
            <a:spLocks noChangeAspect="1" noChangeArrowheads="1"/>
          </p:cNvSpPr>
          <p:nvPr/>
        </p:nvSpPr>
        <p:spPr bwMode="auto">
          <a:xfrm>
            <a:off x="12573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Content Placeholder 17">
            <a:extLst>
              <a:ext uri="{FF2B5EF4-FFF2-40B4-BE49-F238E27FC236}">
                <a16:creationId xmlns:a16="http://schemas.microsoft.com/office/drawing/2014/main" id="{AA104753-396B-799F-F365-BA0789EF8717}"/>
              </a:ext>
            </a:extLst>
          </p:cNvPr>
          <p:cNvSpPr>
            <a:spLocks noGrp="1"/>
          </p:cNvSpPr>
          <p:nvPr>
            <p:ph idx="1"/>
          </p:nvPr>
        </p:nvSpPr>
        <p:spPr>
          <a:noFill/>
        </p:spPr>
        <p:txBody>
          <a:bodyPr>
            <a:normAutofit/>
          </a:bodyPr>
          <a:lstStyle/>
          <a:p>
            <a:pPr marL="0" indent="0">
              <a:buNone/>
            </a:pPr>
            <a:r>
              <a:rPr lang="en-GB" dirty="0">
                <a:latin typeface="Arial (body)"/>
              </a:rPr>
              <a:t> </a:t>
            </a:r>
          </a:p>
        </p:txBody>
      </p:sp>
      <p:sp>
        <p:nvSpPr>
          <p:cNvPr id="14" name="Rectangle: Diagonal Corners Rounded 13">
            <a:extLst>
              <a:ext uri="{FF2B5EF4-FFF2-40B4-BE49-F238E27FC236}">
                <a16:creationId xmlns:a16="http://schemas.microsoft.com/office/drawing/2014/main" id="{0CC1CC1F-1FF0-AFDB-3307-3E5B8C229850}"/>
              </a:ext>
            </a:extLst>
          </p:cNvPr>
          <p:cNvSpPr/>
          <p:nvPr/>
        </p:nvSpPr>
        <p:spPr>
          <a:xfrm>
            <a:off x="2718888" y="1312310"/>
            <a:ext cx="1949700" cy="865467"/>
          </a:xfrm>
          <a:prstGeom prst="round2DiagRect">
            <a:avLst/>
          </a:prstGeom>
          <a:solidFill>
            <a:srgbClr val="71DA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Diagonal Corners Rounded 14">
            <a:extLst>
              <a:ext uri="{FF2B5EF4-FFF2-40B4-BE49-F238E27FC236}">
                <a16:creationId xmlns:a16="http://schemas.microsoft.com/office/drawing/2014/main" id="{8B9E9715-E918-5FEE-7839-3AB7DBB62460}"/>
              </a:ext>
            </a:extLst>
          </p:cNvPr>
          <p:cNvSpPr/>
          <p:nvPr/>
        </p:nvSpPr>
        <p:spPr>
          <a:xfrm>
            <a:off x="665130" y="1330508"/>
            <a:ext cx="1949700" cy="865467"/>
          </a:xfrm>
          <a:prstGeom prst="round2Diag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Diagonal Corners Rounded 15">
            <a:extLst>
              <a:ext uri="{FF2B5EF4-FFF2-40B4-BE49-F238E27FC236}">
                <a16:creationId xmlns:a16="http://schemas.microsoft.com/office/drawing/2014/main" id="{6C873DC0-72ED-76DD-B39C-EF74660C87BE}"/>
              </a:ext>
            </a:extLst>
          </p:cNvPr>
          <p:cNvSpPr/>
          <p:nvPr/>
        </p:nvSpPr>
        <p:spPr>
          <a:xfrm>
            <a:off x="2704480" y="2245190"/>
            <a:ext cx="1949700" cy="865467"/>
          </a:xfrm>
          <a:prstGeom prst="round2DiagRect">
            <a:avLst/>
          </a:prstGeom>
          <a:solidFill>
            <a:srgbClr val="99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Diagonal Corners Rounded 16">
            <a:extLst>
              <a:ext uri="{FF2B5EF4-FFF2-40B4-BE49-F238E27FC236}">
                <a16:creationId xmlns:a16="http://schemas.microsoft.com/office/drawing/2014/main" id="{28792388-FF36-3BDF-6A44-AE7B68EE166D}"/>
              </a:ext>
            </a:extLst>
          </p:cNvPr>
          <p:cNvSpPr/>
          <p:nvPr/>
        </p:nvSpPr>
        <p:spPr>
          <a:xfrm>
            <a:off x="665129" y="2283750"/>
            <a:ext cx="1949700" cy="865467"/>
          </a:xfrm>
          <a:prstGeom prst="round2DiagRect">
            <a:avLst/>
          </a:prstGeom>
          <a:solidFill>
            <a:srgbClr val="71DA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Diagonal Corners Rounded 18">
            <a:extLst>
              <a:ext uri="{FF2B5EF4-FFF2-40B4-BE49-F238E27FC236}">
                <a16:creationId xmlns:a16="http://schemas.microsoft.com/office/drawing/2014/main" id="{3537CD9D-A45B-6358-0916-ACF3B7500BA0}"/>
              </a:ext>
            </a:extLst>
          </p:cNvPr>
          <p:cNvSpPr/>
          <p:nvPr/>
        </p:nvSpPr>
        <p:spPr>
          <a:xfrm>
            <a:off x="2708546" y="3210733"/>
            <a:ext cx="1949700" cy="865467"/>
          </a:xfrm>
          <a:prstGeom prst="round2Diag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Diagonal Corners Rounded 19">
            <a:extLst>
              <a:ext uri="{FF2B5EF4-FFF2-40B4-BE49-F238E27FC236}">
                <a16:creationId xmlns:a16="http://schemas.microsoft.com/office/drawing/2014/main" id="{45BFADD4-7343-3F39-9373-E196015510A7}"/>
              </a:ext>
            </a:extLst>
          </p:cNvPr>
          <p:cNvSpPr/>
          <p:nvPr/>
        </p:nvSpPr>
        <p:spPr>
          <a:xfrm>
            <a:off x="630084" y="3237024"/>
            <a:ext cx="1949700" cy="865467"/>
          </a:xfrm>
          <a:prstGeom prst="round2DiagRect">
            <a:avLst/>
          </a:prstGeom>
          <a:solidFill>
            <a:srgbClr val="90D5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Diagonal Corners Rounded 20">
            <a:extLst>
              <a:ext uri="{FF2B5EF4-FFF2-40B4-BE49-F238E27FC236}">
                <a16:creationId xmlns:a16="http://schemas.microsoft.com/office/drawing/2014/main" id="{6A81EC10-AFDC-F136-C9FF-241535769C31}"/>
              </a:ext>
            </a:extLst>
          </p:cNvPr>
          <p:cNvSpPr/>
          <p:nvPr/>
        </p:nvSpPr>
        <p:spPr>
          <a:xfrm>
            <a:off x="2700716" y="4161148"/>
            <a:ext cx="1949700" cy="865467"/>
          </a:xfrm>
          <a:prstGeom prst="round2DiagRect">
            <a:avLst/>
          </a:prstGeom>
          <a:solidFill>
            <a:srgbClr val="71DA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Diagonal Corners Rounded 21">
            <a:extLst>
              <a:ext uri="{FF2B5EF4-FFF2-40B4-BE49-F238E27FC236}">
                <a16:creationId xmlns:a16="http://schemas.microsoft.com/office/drawing/2014/main" id="{F9974981-DC85-65E5-508E-9E677D6E9493}"/>
              </a:ext>
            </a:extLst>
          </p:cNvPr>
          <p:cNvSpPr/>
          <p:nvPr/>
        </p:nvSpPr>
        <p:spPr>
          <a:xfrm>
            <a:off x="613395" y="4178552"/>
            <a:ext cx="1949700" cy="865467"/>
          </a:xfrm>
          <a:prstGeom prst="round2Diag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F2B866D-B428-EB32-F98A-437EF5A99D7C}"/>
              </a:ext>
            </a:extLst>
          </p:cNvPr>
          <p:cNvSpPr txBox="1"/>
          <p:nvPr/>
        </p:nvSpPr>
        <p:spPr>
          <a:xfrm>
            <a:off x="2747659" y="1438298"/>
            <a:ext cx="1824480" cy="646331"/>
          </a:xfrm>
          <a:prstGeom prst="rect">
            <a:avLst/>
          </a:prstGeom>
          <a:solidFill>
            <a:srgbClr val="71DAFF"/>
          </a:solidFill>
        </p:spPr>
        <p:txBody>
          <a:bodyPr wrap="square" rtlCol="0">
            <a:spAutoFit/>
          </a:bodyPr>
          <a:lstStyle/>
          <a:p>
            <a:pPr algn="ctr"/>
            <a:r>
              <a:rPr lang="en-GB" dirty="0"/>
              <a:t>Service eligibility criteria</a:t>
            </a:r>
          </a:p>
        </p:txBody>
      </p:sp>
      <p:sp>
        <p:nvSpPr>
          <p:cNvPr id="24" name="TextBox 23">
            <a:extLst>
              <a:ext uri="{FF2B5EF4-FFF2-40B4-BE49-F238E27FC236}">
                <a16:creationId xmlns:a16="http://schemas.microsoft.com/office/drawing/2014/main" id="{63A30E86-6A1B-C9B0-A183-350FC8A98B1E}"/>
              </a:ext>
            </a:extLst>
          </p:cNvPr>
          <p:cNvSpPr txBox="1"/>
          <p:nvPr/>
        </p:nvSpPr>
        <p:spPr>
          <a:xfrm>
            <a:off x="760388" y="1433299"/>
            <a:ext cx="1807323" cy="646331"/>
          </a:xfrm>
          <a:prstGeom prst="rect">
            <a:avLst/>
          </a:prstGeom>
          <a:noFill/>
        </p:spPr>
        <p:txBody>
          <a:bodyPr wrap="square" rtlCol="0">
            <a:spAutoFit/>
          </a:bodyPr>
          <a:lstStyle/>
          <a:p>
            <a:pPr algn="ctr"/>
            <a:r>
              <a:rPr lang="en-GB" dirty="0"/>
              <a:t>Language the major barrier</a:t>
            </a:r>
          </a:p>
        </p:txBody>
      </p:sp>
      <p:sp>
        <p:nvSpPr>
          <p:cNvPr id="25" name="TextBox 24">
            <a:extLst>
              <a:ext uri="{FF2B5EF4-FFF2-40B4-BE49-F238E27FC236}">
                <a16:creationId xmlns:a16="http://schemas.microsoft.com/office/drawing/2014/main" id="{14E35492-AFAD-312E-6BED-53C563C07393}"/>
              </a:ext>
            </a:extLst>
          </p:cNvPr>
          <p:cNvSpPr txBox="1"/>
          <p:nvPr/>
        </p:nvSpPr>
        <p:spPr>
          <a:xfrm>
            <a:off x="2855074" y="2470355"/>
            <a:ext cx="1592495" cy="369332"/>
          </a:xfrm>
          <a:prstGeom prst="rect">
            <a:avLst/>
          </a:prstGeom>
          <a:noFill/>
        </p:spPr>
        <p:txBody>
          <a:bodyPr wrap="square" rtlCol="0">
            <a:spAutoFit/>
          </a:bodyPr>
          <a:lstStyle/>
          <a:p>
            <a:pPr algn="ctr"/>
            <a:r>
              <a:rPr lang="en-GB" dirty="0"/>
              <a:t>Affordability</a:t>
            </a:r>
          </a:p>
        </p:txBody>
      </p:sp>
      <p:sp>
        <p:nvSpPr>
          <p:cNvPr id="26" name="TextBox 25">
            <a:extLst>
              <a:ext uri="{FF2B5EF4-FFF2-40B4-BE49-F238E27FC236}">
                <a16:creationId xmlns:a16="http://schemas.microsoft.com/office/drawing/2014/main" id="{838DC1CE-B153-8370-640F-B550B38BF565}"/>
              </a:ext>
            </a:extLst>
          </p:cNvPr>
          <p:cNvSpPr txBox="1"/>
          <p:nvPr/>
        </p:nvSpPr>
        <p:spPr>
          <a:xfrm>
            <a:off x="799065" y="2359027"/>
            <a:ext cx="1685871" cy="646331"/>
          </a:xfrm>
          <a:prstGeom prst="rect">
            <a:avLst/>
          </a:prstGeom>
          <a:noFill/>
        </p:spPr>
        <p:txBody>
          <a:bodyPr wrap="square" rtlCol="0">
            <a:spAutoFit/>
          </a:bodyPr>
          <a:lstStyle/>
          <a:p>
            <a:pPr algn="ctr"/>
            <a:r>
              <a:rPr lang="en-GB" dirty="0"/>
              <a:t>Lack of knowledge</a:t>
            </a:r>
          </a:p>
        </p:txBody>
      </p:sp>
      <p:sp>
        <p:nvSpPr>
          <p:cNvPr id="27" name="TextBox 26">
            <a:extLst>
              <a:ext uri="{FF2B5EF4-FFF2-40B4-BE49-F238E27FC236}">
                <a16:creationId xmlns:a16="http://schemas.microsoft.com/office/drawing/2014/main" id="{39363ADA-583C-9D9C-7DED-CC84170C915D}"/>
              </a:ext>
            </a:extLst>
          </p:cNvPr>
          <p:cNvSpPr txBox="1"/>
          <p:nvPr/>
        </p:nvSpPr>
        <p:spPr>
          <a:xfrm>
            <a:off x="2684908" y="3319222"/>
            <a:ext cx="1951252" cy="584775"/>
          </a:xfrm>
          <a:prstGeom prst="rect">
            <a:avLst/>
          </a:prstGeom>
          <a:noFill/>
        </p:spPr>
        <p:txBody>
          <a:bodyPr wrap="square" rtlCol="0">
            <a:spAutoFit/>
          </a:bodyPr>
          <a:lstStyle/>
          <a:p>
            <a:pPr algn="ctr"/>
            <a:r>
              <a:rPr lang="en-GB" sz="1600" dirty="0"/>
              <a:t>Complex &amp; lengthy application process</a:t>
            </a:r>
          </a:p>
        </p:txBody>
      </p:sp>
      <p:sp>
        <p:nvSpPr>
          <p:cNvPr id="28" name="TextBox 27">
            <a:extLst>
              <a:ext uri="{FF2B5EF4-FFF2-40B4-BE49-F238E27FC236}">
                <a16:creationId xmlns:a16="http://schemas.microsoft.com/office/drawing/2014/main" id="{D0C88BCA-E354-C485-A7FC-641DB4FEAFF2}"/>
              </a:ext>
            </a:extLst>
          </p:cNvPr>
          <p:cNvSpPr txBox="1"/>
          <p:nvPr/>
        </p:nvSpPr>
        <p:spPr>
          <a:xfrm>
            <a:off x="841592" y="3359355"/>
            <a:ext cx="1596775" cy="646331"/>
          </a:xfrm>
          <a:prstGeom prst="rect">
            <a:avLst/>
          </a:prstGeom>
          <a:noFill/>
        </p:spPr>
        <p:txBody>
          <a:bodyPr wrap="square" rtlCol="0">
            <a:spAutoFit/>
          </a:bodyPr>
          <a:lstStyle/>
          <a:p>
            <a:pPr algn="ctr"/>
            <a:r>
              <a:rPr lang="en-GB" dirty="0"/>
              <a:t>Qualification recognition</a:t>
            </a:r>
          </a:p>
        </p:txBody>
      </p:sp>
      <p:sp>
        <p:nvSpPr>
          <p:cNvPr id="29" name="Rectangle: Diagonal Corners Rounded 28">
            <a:extLst>
              <a:ext uri="{FF2B5EF4-FFF2-40B4-BE49-F238E27FC236}">
                <a16:creationId xmlns:a16="http://schemas.microsoft.com/office/drawing/2014/main" id="{6B9AFCCA-D92C-0065-02FF-B81DF44F50DE}"/>
              </a:ext>
            </a:extLst>
          </p:cNvPr>
          <p:cNvSpPr/>
          <p:nvPr/>
        </p:nvSpPr>
        <p:spPr>
          <a:xfrm>
            <a:off x="641350" y="5111564"/>
            <a:ext cx="1949700" cy="865467"/>
          </a:xfrm>
          <a:prstGeom prst="round2DiagRect">
            <a:avLst/>
          </a:prstGeom>
          <a:solidFill>
            <a:srgbClr val="71DA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Diagonal Corners Rounded 29">
            <a:extLst>
              <a:ext uri="{FF2B5EF4-FFF2-40B4-BE49-F238E27FC236}">
                <a16:creationId xmlns:a16="http://schemas.microsoft.com/office/drawing/2014/main" id="{95796174-CD20-1AFA-741F-7F5A1BF7FDDD}"/>
              </a:ext>
            </a:extLst>
          </p:cNvPr>
          <p:cNvSpPr/>
          <p:nvPr/>
        </p:nvSpPr>
        <p:spPr>
          <a:xfrm>
            <a:off x="2708313" y="5108257"/>
            <a:ext cx="1949700" cy="865467"/>
          </a:xfrm>
          <a:prstGeom prst="round2DiagRect">
            <a:avLst/>
          </a:prstGeom>
          <a:solidFill>
            <a:srgbClr val="99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D39EF0FE-1DC0-2848-ED3E-5AB99C26745C}"/>
              </a:ext>
            </a:extLst>
          </p:cNvPr>
          <p:cNvSpPr txBox="1"/>
          <p:nvPr/>
        </p:nvSpPr>
        <p:spPr>
          <a:xfrm>
            <a:off x="2841874" y="4279720"/>
            <a:ext cx="1632004" cy="646331"/>
          </a:xfrm>
          <a:prstGeom prst="rect">
            <a:avLst/>
          </a:prstGeom>
          <a:noFill/>
        </p:spPr>
        <p:txBody>
          <a:bodyPr wrap="square" rtlCol="0">
            <a:spAutoFit/>
          </a:bodyPr>
          <a:lstStyle/>
          <a:p>
            <a:pPr algn="ctr"/>
            <a:r>
              <a:rPr lang="en-GB" dirty="0"/>
              <a:t>Job Centre approach</a:t>
            </a:r>
          </a:p>
        </p:txBody>
      </p:sp>
      <p:sp>
        <p:nvSpPr>
          <p:cNvPr id="32" name="TextBox 31">
            <a:extLst>
              <a:ext uri="{FF2B5EF4-FFF2-40B4-BE49-F238E27FC236}">
                <a16:creationId xmlns:a16="http://schemas.microsoft.com/office/drawing/2014/main" id="{867F4199-242C-B46B-B50B-D8BC6BC0FF41}"/>
              </a:ext>
            </a:extLst>
          </p:cNvPr>
          <p:cNvSpPr txBox="1"/>
          <p:nvPr/>
        </p:nvSpPr>
        <p:spPr>
          <a:xfrm flipH="1">
            <a:off x="866791" y="4426619"/>
            <a:ext cx="1586285" cy="369332"/>
          </a:xfrm>
          <a:prstGeom prst="rect">
            <a:avLst/>
          </a:prstGeom>
          <a:noFill/>
        </p:spPr>
        <p:txBody>
          <a:bodyPr wrap="square" rtlCol="0">
            <a:spAutoFit/>
          </a:bodyPr>
          <a:lstStyle/>
          <a:p>
            <a:pPr algn="ctr"/>
            <a:r>
              <a:rPr lang="en-GB" dirty="0"/>
              <a:t>Digital ability</a:t>
            </a:r>
          </a:p>
        </p:txBody>
      </p:sp>
      <p:sp>
        <p:nvSpPr>
          <p:cNvPr id="33" name="TextBox 32">
            <a:extLst>
              <a:ext uri="{FF2B5EF4-FFF2-40B4-BE49-F238E27FC236}">
                <a16:creationId xmlns:a16="http://schemas.microsoft.com/office/drawing/2014/main" id="{03A48579-2952-85A2-E621-7D218FAD3D38}"/>
              </a:ext>
            </a:extLst>
          </p:cNvPr>
          <p:cNvSpPr txBox="1"/>
          <p:nvPr/>
        </p:nvSpPr>
        <p:spPr>
          <a:xfrm>
            <a:off x="2630185" y="5224729"/>
            <a:ext cx="2004516" cy="646331"/>
          </a:xfrm>
          <a:prstGeom prst="rect">
            <a:avLst/>
          </a:prstGeom>
          <a:noFill/>
        </p:spPr>
        <p:txBody>
          <a:bodyPr wrap="square" rtlCol="0">
            <a:spAutoFit/>
          </a:bodyPr>
          <a:lstStyle/>
          <a:p>
            <a:pPr algn="ctr"/>
            <a:r>
              <a:rPr lang="en-GB" dirty="0"/>
              <a:t>Faith and voluntary groups</a:t>
            </a:r>
          </a:p>
        </p:txBody>
      </p:sp>
      <p:sp>
        <p:nvSpPr>
          <p:cNvPr id="34" name="TextBox 33">
            <a:extLst>
              <a:ext uri="{FF2B5EF4-FFF2-40B4-BE49-F238E27FC236}">
                <a16:creationId xmlns:a16="http://schemas.microsoft.com/office/drawing/2014/main" id="{95DCB68D-5751-7B36-88B1-E9FD706ED7CE}"/>
              </a:ext>
            </a:extLst>
          </p:cNvPr>
          <p:cNvSpPr txBox="1"/>
          <p:nvPr/>
        </p:nvSpPr>
        <p:spPr>
          <a:xfrm>
            <a:off x="817096" y="5356324"/>
            <a:ext cx="1601066" cy="369332"/>
          </a:xfrm>
          <a:prstGeom prst="rect">
            <a:avLst/>
          </a:prstGeom>
          <a:noFill/>
        </p:spPr>
        <p:txBody>
          <a:bodyPr wrap="square" rtlCol="0">
            <a:spAutoFit/>
          </a:bodyPr>
          <a:lstStyle/>
          <a:p>
            <a:pPr algn="ctr"/>
            <a:r>
              <a:rPr lang="en-GB" dirty="0"/>
              <a:t>Transport</a:t>
            </a:r>
          </a:p>
        </p:txBody>
      </p:sp>
      <p:sp>
        <p:nvSpPr>
          <p:cNvPr id="35" name="Speech Bubble: Oval 34">
            <a:extLst>
              <a:ext uri="{FF2B5EF4-FFF2-40B4-BE49-F238E27FC236}">
                <a16:creationId xmlns:a16="http://schemas.microsoft.com/office/drawing/2014/main" id="{B982AD18-9112-6951-E3AA-12156CB94D9B}"/>
              </a:ext>
            </a:extLst>
          </p:cNvPr>
          <p:cNvSpPr/>
          <p:nvPr/>
        </p:nvSpPr>
        <p:spPr>
          <a:xfrm>
            <a:off x="4787009" y="1034197"/>
            <a:ext cx="6103242" cy="2944324"/>
          </a:xfrm>
          <a:prstGeom prst="wedgeEllipseCallout">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i="1" dirty="0">
                <a:solidFill>
                  <a:schemeClr val="tx1"/>
                </a:solidFill>
              </a:rPr>
              <a:t>“I need advice for employability, to help me find a job. DWP only tell me, “Go and find a job.” … I'm a doctor and they don't care about that. …Yeah, they don't care what your background is. If you're a teacher, doctor, engineer, they just say, “Go clean and do cleaning or car wash. Whatever job you can find, you go and do it.” They don't care, “Just work.”  </a:t>
            </a:r>
            <a:r>
              <a:rPr lang="en-GB" sz="1600" b="1" dirty="0">
                <a:solidFill>
                  <a:schemeClr val="tx1"/>
                </a:solidFill>
              </a:rPr>
              <a:t>Afghan participant, Cambridge</a:t>
            </a:r>
          </a:p>
        </p:txBody>
      </p:sp>
      <p:sp>
        <p:nvSpPr>
          <p:cNvPr id="36" name="Speech Bubble: Oval 35">
            <a:extLst>
              <a:ext uri="{FF2B5EF4-FFF2-40B4-BE49-F238E27FC236}">
                <a16:creationId xmlns:a16="http://schemas.microsoft.com/office/drawing/2014/main" id="{E5199A4A-1B50-A359-0936-7F2FD9C76D77}"/>
              </a:ext>
            </a:extLst>
          </p:cNvPr>
          <p:cNvSpPr/>
          <p:nvPr/>
        </p:nvSpPr>
        <p:spPr>
          <a:xfrm>
            <a:off x="6478716" y="3626778"/>
            <a:ext cx="5487130" cy="2732652"/>
          </a:xfrm>
          <a:prstGeom prst="wedgeEllipseCallou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i="1" dirty="0">
                <a:solidFill>
                  <a:schemeClr val="tx1"/>
                </a:solidFill>
              </a:rPr>
              <a:t> “Language is always a factor that somehow hinders you from accessing something … in terms of health, if a GP, or a specialist interviews me about some sort of problem, I’m not feeling very comfortable to say everything, because I don’t know the terms on health to explain these things.</a:t>
            </a:r>
          </a:p>
          <a:p>
            <a:r>
              <a:rPr lang="en-GB" sz="1600" b="1" dirty="0">
                <a:solidFill>
                  <a:schemeClr val="tx1"/>
                </a:solidFill>
              </a:rPr>
              <a:t>Afghan participant, Norwich</a:t>
            </a:r>
          </a:p>
        </p:txBody>
      </p:sp>
    </p:spTree>
    <p:extLst>
      <p:ext uri="{BB962C8B-B14F-4D97-AF65-F5344CB8AC3E}">
        <p14:creationId xmlns:p14="http://schemas.microsoft.com/office/powerpoint/2010/main" val="2730616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4F336-A607-80E8-6D4A-B7CD7AD390AE}"/>
              </a:ext>
            </a:extLst>
          </p:cNvPr>
          <p:cNvSpPr>
            <a:spLocks noGrp="1"/>
          </p:cNvSpPr>
          <p:nvPr>
            <p:ph type="title"/>
          </p:nvPr>
        </p:nvSpPr>
        <p:spPr/>
        <p:txBody>
          <a:bodyPr/>
          <a:lstStyle/>
          <a:p>
            <a:r>
              <a:rPr lang="en-GB" dirty="0"/>
              <a:t>Implications</a:t>
            </a:r>
          </a:p>
        </p:txBody>
      </p:sp>
    </p:spTree>
    <p:extLst>
      <p:ext uri="{BB962C8B-B14F-4D97-AF65-F5344CB8AC3E}">
        <p14:creationId xmlns:p14="http://schemas.microsoft.com/office/powerpoint/2010/main" val="1303603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6B41E-A846-E16B-AA59-F3BFA8E22B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E6CD12-15E0-158E-C6EE-0C99124221DC}"/>
              </a:ext>
            </a:extLst>
          </p:cNvPr>
          <p:cNvSpPr>
            <a:spLocks noGrp="1"/>
          </p:cNvSpPr>
          <p:nvPr>
            <p:ph type="title"/>
          </p:nvPr>
        </p:nvSpPr>
        <p:spPr/>
        <p:txBody>
          <a:bodyPr/>
          <a:lstStyle/>
          <a:p>
            <a:r>
              <a:rPr lang="en-GB" dirty="0"/>
              <a:t>How the project reduces migrants’ health inequalities</a:t>
            </a:r>
          </a:p>
        </p:txBody>
      </p:sp>
      <p:sp>
        <p:nvSpPr>
          <p:cNvPr id="4" name="AutoShape 2" descr="House with solid fill">
            <a:extLst>
              <a:ext uri="{FF2B5EF4-FFF2-40B4-BE49-F238E27FC236}">
                <a16:creationId xmlns:a16="http://schemas.microsoft.com/office/drawing/2014/main" id="{DC5A8E10-6F51-0705-3367-38831C894AAF}"/>
              </a:ext>
            </a:extLst>
          </p:cNvPr>
          <p:cNvSpPr>
            <a:spLocks noChangeAspect="1" noChangeArrowheads="1"/>
          </p:cNvSpPr>
          <p:nvPr/>
        </p:nvSpPr>
        <p:spPr bwMode="auto">
          <a:xfrm>
            <a:off x="1841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3" descr="Food Safety with solid fill">
            <a:extLst>
              <a:ext uri="{FF2B5EF4-FFF2-40B4-BE49-F238E27FC236}">
                <a16:creationId xmlns:a16="http://schemas.microsoft.com/office/drawing/2014/main" id="{74A39C98-83D6-32C9-3D34-C6BB8D36BC0E}"/>
              </a:ext>
            </a:extLst>
          </p:cNvPr>
          <p:cNvSpPr>
            <a:spLocks noChangeAspect="1" noChangeArrowheads="1"/>
          </p:cNvSpPr>
          <p:nvPr/>
        </p:nvSpPr>
        <p:spPr bwMode="auto">
          <a:xfrm>
            <a:off x="6445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Signpost outline">
            <a:extLst>
              <a:ext uri="{FF2B5EF4-FFF2-40B4-BE49-F238E27FC236}">
                <a16:creationId xmlns:a16="http://schemas.microsoft.com/office/drawing/2014/main" id="{C5F1E98A-BFAA-4F3F-C786-4151E0D10839}"/>
              </a:ext>
            </a:extLst>
          </p:cNvPr>
          <p:cNvSpPr>
            <a:spLocks noChangeAspect="1" noChangeArrowheads="1"/>
          </p:cNvSpPr>
          <p:nvPr/>
        </p:nvSpPr>
        <p:spPr bwMode="auto">
          <a:xfrm>
            <a:off x="11049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House with solid fill">
            <a:extLst>
              <a:ext uri="{FF2B5EF4-FFF2-40B4-BE49-F238E27FC236}">
                <a16:creationId xmlns:a16="http://schemas.microsoft.com/office/drawing/2014/main" id="{5BA79D2F-3978-5C94-903E-EF9168CDCBF4}"/>
              </a:ext>
            </a:extLst>
          </p:cNvPr>
          <p:cNvSpPr>
            <a:spLocks noChangeAspect="1" noChangeArrowheads="1"/>
          </p:cNvSpPr>
          <p:nvPr/>
        </p:nvSpPr>
        <p:spPr bwMode="auto">
          <a:xfrm>
            <a:off x="-123825" y="-2968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7" descr="Food Safety with solid fill">
            <a:extLst>
              <a:ext uri="{FF2B5EF4-FFF2-40B4-BE49-F238E27FC236}">
                <a16:creationId xmlns:a16="http://schemas.microsoft.com/office/drawing/2014/main" id="{AEB357A8-5589-2662-520E-3BEA67C99F61}"/>
              </a:ext>
            </a:extLst>
          </p:cNvPr>
          <p:cNvSpPr>
            <a:spLocks noChangeAspect="1" noChangeArrowheads="1"/>
          </p:cNvSpPr>
          <p:nvPr/>
        </p:nvSpPr>
        <p:spPr bwMode="auto">
          <a:xfrm>
            <a:off x="336550" y="-2968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Signpost outline">
            <a:extLst>
              <a:ext uri="{FF2B5EF4-FFF2-40B4-BE49-F238E27FC236}">
                <a16:creationId xmlns:a16="http://schemas.microsoft.com/office/drawing/2014/main" id="{E15BC99D-8CD2-6CDB-08DE-EE3549785D49}"/>
              </a:ext>
            </a:extLst>
          </p:cNvPr>
          <p:cNvSpPr>
            <a:spLocks noChangeAspect="1" noChangeArrowheads="1"/>
          </p:cNvSpPr>
          <p:nvPr/>
        </p:nvSpPr>
        <p:spPr bwMode="auto">
          <a:xfrm>
            <a:off x="796925" y="-2968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0" descr="House with solid fill">
            <a:extLst>
              <a:ext uri="{FF2B5EF4-FFF2-40B4-BE49-F238E27FC236}">
                <a16:creationId xmlns:a16="http://schemas.microsoft.com/office/drawing/2014/main" id="{FD25F7FD-75F7-4584-89CB-5FCC3F3E2B55}"/>
              </a:ext>
            </a:extLst>
          </p:cNvPr>
          <p:cNvSpPr>
            <a:spLocks noChangeAspect="1" noChangeArrowheads="1"/>
          </p:cNvSpPr>
          <p:nvPr/>
        </p:nvSpPr>
        <p:spPr bwMode="auto">
          <a:xfrm>
            <a:off x="3365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1" descr="Food Safety with solid fill">
            <a:extLst>
              <a:ext uri="{FF2B5EF4-FFF2-40B4-BE49-F238E27FC236}">
                <a16:creationId xmlns:a16="http://schemas.microsoft.com/office/drawing/2014/main" id="{D4130F04-3F99-CE64-422C-E67866F98010}"/>
              </a:ext>
            </a:extLst>
          </p:cNvPr>
          <p:cNvSpPr>
            <a:spLocks noChangeAspect="1" noChangeArrowheads="1"/>
          </p:cNvSpPr>
          <p:nvPr/>
        </p:nvSpPr>
        <p:spPr bwMode="auto">
          <a:xfrm>
            <a:off x="7969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Signpost outline">
            <a:extLst>
              <a:ext uri="{FF2B5EF4-FFF2-40B4-BE49-F238E27FC236}">
                <a16:creationId xmlns:a16="http://schemas.microsoft.com/office/drawing/2014/main" id="{8C517CAE-9228-3831-5B17-D31B900EE645}"/>
              </a:ext>
            </a:extLst>
          </p:cNvPr>
          <p:cNvSpPr>
            <a:spLocks noChangeAspect="1" noChangeArrowheads="1"/>
          </p:cNvSpPr>
          <p:nvPr/>
        </p:nvSpPr>
        <p:spPr bwMode="auto">
          <a:xfrm>
            <a:off x="12573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Content Placeholder 17">
            <a:extLst>
              <a:ext uri="{FF2B5EF4-FFF2-40B4-BE49-F238E27FC236}">
                <a16:creationId xmlns:a16="http://schemas.microsoft.com/office/drawing/2014/main" id="{C6E1372E-E71C-141C-3BFF-E32132397979}"/>
              </a:ext>
            </a:extLst>
          </p:cNvPr>
          <p:cNvSpPr>
            <a:spLocks noGrp="1"/>
          </p:cNvSpPr>
          <p:nvPr>
            <p:ph idx="1"/>
          </p:nvPr>
        </p:nvSpPr>
        <p:spPr/>
        <p:txBody>
          <a:bodyPr>
            <a:normAutofit lnSpcReduction="10000"/>
          </a:bodyPr>
          <a:lstStyle/>
          <a:p>
            <a:r>
              <a:rPr lang="en-GB" dirty="0"/>
              <a:t>The aim is to create a transferable place-based </a:t>
            </a:r>
            <a:r>
              <a:rPr lang="en-GB" b="1" dirty="0"/>
              <a:t>model of good practice and support</a:t>
            </a:r>
            <a:r>
              <a:rPr lang="en-GB" dirty="0"/>
              <a:t> for migrant communities to facilitate system change and settlement</a:t>
            </a:r>
          </a:p>
          <a:p>
            <a:pPr marL="0" indent="0">
              <a:buNone/>
            </a:pPr>
            <a:endParaRPr lang="en-GB" dirty="0"/>
          </a:p>
          <a:p>
            <a:r>
              <a:rPr lang="en-GB" dirty="0"/>
              <a:t>As part of the project, participants have come together with members of their own and other local migrant communities </a:t>
            </a:r>
            <a:r>
              <a:rPr lang="en-GB" b="1" dirty="0"/>
              <a:t>to share food, experiences and knowledge</a:t>
            </a:r>
            <a:r>
              <a:rPr lang="en-GB" dirty="0"/>
              <a:t>, as well as receive from or be signposted to existing information, support and advice by the project team</a:t>
            </a:r>
          </a:p>
          <a:p>
            <a:endParaRPr lang="en-GB" dirty="0"/>
          </a:p>
          <a:p>
            <a:r>
              <a:rPr lang="en-GB" dirty="0"/>
              <a:t>Whilst some community partners and local stakeholders have </a:t>
            </a:r>
            <a:r>
              <a:rPr lang="en-GB" b="1" dirty="0"/>
              <a:t>extended their reach </a:t>
            </a:r>
            <a:r>
              <a:rPr lang="en-GB" dirty="0"/>
              <a:t>amongst migrant groups and are using emerging findings to </a:t>
            </a:r>
            <a:r>
              <a:rPr lang="en-GB" b="1" dirty="0"/>
              <a:t>improve service delivery</a:t>
            </a:r>
          </a:p>
          <a:p>
            <a:pPr marL="0" indent="0">
              <a:buNone/>
            </a:pPr>
            <a:endParaRPr lang="en-GB" dirty="0"/>
          </a:p>
          <a:p>
            <a:pPr marL="0" indent="0">
              <a:buNone/>
            </a:pPr>
            <a:endParaRPr lang="en-GB" dirty="0">
              <a:latin typeface="Arial (body)"/>
            </a:endParaRPr>
          </a:p>
        </p:txBody>
      </p:sp>
      <p:pic>
        <p:nvPicPr>
          <p:cNvPr id="3" name="Picture 2" descr="A close-up of a logo&#10;&#10;AI-generated content may be incorrect.">
            <a:extLst>
              <a:ext uri="{FF2B5EF4-FFF2-40B4-BE49-F238E27FC236}">
                <a16:creationId xmlns:a16="http://schemas.microsoft.com/office/drawing/2014/main" id="{69DE74B5-7D88-4C1F-0051-D9334B7961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0298" y="6095989"/>
            <a:ext cx="2603607" cy="660245"/>
          </a:xfrm>
          <a:prstGeom prst="rect">
            <a:avLst/>
          </a:prstGeom>
        </p:spPr>
      </p:pic>
    </p:spTree>
    <p:extLst>
      <p:ext uri="{BB962C8B-B14F-4D97-AF65-F5344CB8AC3E}">
        <p14:creationId xmlns:p14="http://schemas.microsoft.com/office/powerpoint/2010/main" val="549439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C36C8-4BDD-4F42-5EC1-ADA6C065FB64}"/>
              </a:ext>
            </a:extLst>
          </p:cNvPr>
          <p:cNvSpPr>
            <a:spLocks noGrp="1"/>
          </p:cNvSpPr>
          <p:nvPr>
            <p:ph type="title"/>
          </p:nvPr>
        </p:nvSpPr>
        <p:spPr>
          <a:xfrm>
            <a:off x="804333" y="2598754"/>
            <a:ext cx="9403080" cy="1133477"/>
          </a:xfrm>
        </p:spPr>
        <p:txBody>
          <a:bodyPr/>
          <a:lstStyle/>
          <a:p>
            <a:r>
              <a:rPr lang="en-GB" dirty="0"/>
              <a:t>Introduction</a:t>
            </a:r>
          </a:p>
        </p:txBody>
      </p:sp>
    </p:spTree>
    <p:extLst>
      <p:ext uri="{BB962C8B-B14F-4D97-AF65-F5344CB8AC3E}">
        <p14:creationId xmlns:p14="http://schemas.microsoft.com/office/powerpoint/2010/main" val="1502425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EA60D-F318-64C0-F8AD-609890C66B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D84625-AF01-CAF6-1235-315D28891260}"/>
              </a:ext>
            </a:extLst>
          </p:cNvPr>
          <p:cNvSpPr>
            <a:spLocks noGrp="1"/>
          </p:cNvSpPr>
          <p:nvPr>
            <p:ph type="title"/>
          </p:nvPr>
        </p:nvSpPr>
        <p:spPr/>
        <p:txBody>
          <a:bodyPr/>
          <a:lstStyle/>
          <a:p>
            <a:r>
              <a:rPr lang="en-GB" dirty="0"/>
              <a:t>Project Goal</a:t>
            </a:r>
          </a:p>
        </p:txBody>
      </p:sp>
      <p:sp>
        <p:nvSpPr>
          <p:cNvPr id="3" name="Content Placeholder 2">
            <a:extLst>
              <a:ext uri="{FF2B5EF4-FFF2-40B4-BE49-F238E27FC236}">
                <a16:creationId xmlns:a16="http://schemas.microsoft.com/office/drawing/2014/main" id="{A4A32F26-BBB8-3B8E-8B63-9A0E08050453}"/>
              </a:ext>
            </a:extLst>
          </p:cNvPr>
          <p:cNvSpPr>
            <a:spLocks noGrp="1"/>
          </p:cNvSpPr>
          <p:nvPr>
            <p:ph idx="1"/>
          </p:nvPr>
        </p:nvSpPr>
        <p:spPr/>
        <p:txBody>
          <a:bodyPr>
            <a:normAutofit/>
          </a:bodyPr>
          <a:lstStyle/>
          <a:p>
            <a:pPr marL="0" indent="0" fontAlgn="base">
              <a:lnSpc>
                <a:spcPct val="107000"/>
              </a:lnSpc>
              <a:buNone/>
            </a:pPr>
            <a:r>
              <a:rPr lang="en-GB" sz="2600" dirty="0">
                <a:latin typeface="Aptos" panose="020B0004020202020204" pitchFamily="34" charset="0"/>
              </a:rPr>
              <a:t>To make sure that </a:t>
            </a:r>
            <a:r>
              <a:rPr lang="en-GB" sz="2600" b="1" dirty="0">
                <a:latin typeface="Aptos" panose="020B0004020202020204" pitchFamily="34" charset="0"/>
              </a:rPr>
              <a:t>community assets </a:t>
            </a:r>
            <a:r>
              <a:rPr lang="en-GB" sz="2600" dirty="0">
                <a:latin typeface="Aptos" panose="020B0004020202020204" pitchFamily="34" charset="0"/>
              </a:rPr>
              <a:t>used by </a:t>
            </a:r>
            <a:r>
              <a:rPr lang="en-GB" sz="2600" b="1" dirty="0">
                <a:latin typeface="Aptos" panose="020B0004020202020204" pitchFamily="34" charset="0"/>
              </a:rPr>
              <a:t>local communities </a:t>
            </a:r>
            <a:r>
              <a:rPr lang="en-GB" sz="2600" dirty="0">
                <a:latin typeface="Aptos" panose="020B0004020202020204" pitchFamily="34" charset="0"/>
              </a:rPr>
              <a:t>are collaboratively identified and better supported to help </a:t>
            </a:r>
            <a:r>
              <a:rPr lang="en-GB" sz="2600" b="1" dirty="0">
                <a:latin typeface="Aptos" panose="020B0004020202020204" pitchFamily="34" charset="0"/>
              </a:rPr>
              <a:t>improve the health outcomes </a:t>
            </a:r>
            <a:r>
              <a:rPr lang="en-GB" sz="2600" dirty="0">
                <a:latin typeface="Aptos" panose="020B0004020202020204" pitchFamily="34" charset="0"/>
              </a:rPr>
              <a:t>for refugee, asylum-seeking and migrant communities. </a:t>
            </a:r>
          </a:p>
          <a:p>
            <a:pPr marL="0" indent="0" algn="l" rtl="0" fontAlgn="base">
              <a:lnSpc>
                <a:spcPct val="107000"/>
              </a:lnSpc>
              <a:buNone/>
            </a:pPr>
            <a:endParaRPr lang="en-GB" i="0" u="none" strike="noStrike" dirty="0">
              <a:effectLst/>
              <a:latin typeface="Aptos" panose="020B0004020202020204" pitchFamily="34" charset="0"/>
            </a:endParaRPr>
          </a:p>
          <a:p>
            <a:pPr marL="0" indent="0" algn="l" rtl="0" fontAlgn="base">
              <a:lnSpc>
                <a:spcPct val="107000"/>
              </a:lnSpc>
              <a:buNone/>
            </a:pPr>
            <a:endParaRPr lang="en-GB" b="1" i="0" u="none" strike="noStrike" dirty="0">
              <a:effectLst/>
              <a:latin typeface="Aptos" panose="020B0004020202020204" pitchFamily="34" charset="0"/>
            </a:endParaRPr>
          </a:p>
          <a:p>
            <a:pPr marL="0" indent="0">
              <a:buNone/>
            </a:pPr>
            <a:endParaRPr lang="en-GB" dirty="0"/>
          </a:p>
        </p:txBody>
      </p:sp>
      <p:pic>
        <p:nvPicPr>
          <p:cNvPr id="4" name="Picture 3" descr="A close-up of a logo&#10;&#10;AI-generated content may be incorrect.">
            <a:extLst>
              <a:ext uri="{FF2B5EF4-FFF2-40B4-BE49-F238E27FC236}">
                <a16:creationId xmlns:a16="http://schemas.microsoft.com/office/drawing/2014/main" id="{71C8B81C-2E22-2E9C-8693-2B12DDD43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7023" y="6162750"/>
            <a:ext cx="2603607" cy="660245"/>
          </a:xfrm>
          <a:prstGeom prst="rect">
            <a:avLst/>
          </a:prstGeom>
        </p:spPr>
      </p:pic>
    </p:spTree>
    <p:extLst>
      <p:ext uri="{BB962C8B-B14F-4D97-AF65-F5344CB8AC3E}">
        <p14:creationId xmlns:p14="http://schemas.microsoft.com/office/powerpoint/2010/main" val="122269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F3C1D3-B0E1-B7CD-6810-38C77F52A9A3}"/>
              </a:ext>
            </a:extLst>
          </p:cNvPr>
          <p:cNvSpPr txBox="1"/>
          <p:nvPr/>
        </p:nvSpPr>
        <p:spPr>
          <a:xfrm>
            <a:off x="566530" y="1304304"/>
            <a:ext cx="4950985" cy="3785652"/>
          </a:xfrm>
          <a:prstGeom prst="rect">
            <a:avLst/>
          </a:prstGeom>
          <a:noFill/>
        </p:spPr>
        <p:txBody>
          <a:bodyPr wrap="square" rtlCol="0">
            <a:spAutoFit/>
          </a:bodyPr>
          <a:lstStyle/>
          <a:p>
            <a:r>
              <a:rPr lang="en-GB" sz="2400" i="0" u="none" strike="noStrike" dirty="0">
                <a:effectLst/>
                <a:latin typeface="Aptos" panose="020B0004020202020204" pitchFamily="34" charset="0"/>
              </a:rPr>
              <a:t>This research is a </a:t>
            </a:r>
            <a:r>
              <a:rPr lang="en-GB" sz="2400" b="1" i="0" u="none" strike="noStrike" dirty="0">
                <a:effectLst/>
                <a:latin typeface="Aptos" panose="020B0004020202020204" pitchFamily="34" charset="0"/>
              </a:rPr>
              <a:t>collaboration </a:t>
            </a:r>
            <a:r>
              <a:rPr lang="en-GB" sz="2400" i="0" u="none" strike="noStrike" dirty="0">
                <a:effectLst/>
                <a:latin typeface="Aptos" panose="020B0004020202020204" pitchFamily="34" charset="0"/>
              </a:rPr>
              <a:t>between 19 academic and community partners working together to </a:t>
            </a:r>
            <a:r>
              <a:rPr lang="en-GB" sz="2400" b="1" i="0" u="none" strike="noStrike" dirty="0">
                <a:effectLst/>
                <a:latin typeface="Aptos" panose="020B0004020202020204" pitchFamily="34" charset="0"/>
              </a:rPr>
              <a:t>explore how community assets can tackle health inequalities</a:t>
            </a:r>
            <a:r>
              <a:rPr lang="en-GB" sz="2400" i="0" u="none" strike="noStrike" dirty="0">
                <a:effectLst/>
                <a:latin typeface="Aptos" panose="020B0004020202020204" pitchFamily="34" charset="0"/>
              </a:rPr>
              <a:t> for diverse refugee, asylum seeking and migrant communities across three regions: North London, South London and East of England.</a:t>
            </a:r>
            <a:r>
              <a:rPr lang="en-US" sz="2400" i="0" dirty="0">
                <a:effectLst/>
                <a:latin typeface="Aptos" panose="020B0004020202020204" pitchFamily="34" charset="0"/>
              </a:rPr>
              <a:t>​</a:t>
            </a:r>
          </a:p>
        </p:txBody>
      </p:sp>
      <p:grpSp>
        <p:nvGrpSpPr>
          <p:cNvPr id="8" name="Group 7">
            <a:extLst>
              <a:ext uri="{FF2B5EF4-FFF2-40B4-BE49-F238E27FC236}">
                <a16:creationId xmlns:a16="http://schemas.microsoft.com/office/drawing/2014/main" id="{1E5E5C5A-A40A-E13A-9ED6-797ABB30B734}"/>
              </a:ext>
            </a:extLst>
          </p:cNvPr>
          <p:cNvGrpSpPr>
            <a:grpSpLocks noChangeAspect="1"/>
          </p:cNvGrpSpPr>
          <p:nvPr/>
        </p:nvGrpSpPr>
        <p:grpSpPr>
          <a:xfrm>
            <a:off x="5764696" y="1304304"/>
            <a:ext cx="4407451" cy="4320923"/>
            <a:chOff x="3471270" y="136525"/>
            <a:chExt cx="6273979" cy="6354300"/>
          </a:xfrm>
        </p:grpSpPr>
        <p:pic>
          <p:nvPicPr>
            <p:cNvPr id="9" name="Picture 8" descr="A map of england with different colored areas&#10;&#10;Description automatically generated">
              <a:extLst>
                <a:ext uri="{FF2B5EF4-FFF2-40B4-BE49-F238E27FC236}">
                  <a16:creationId xmlns:a16="http://schemas.microsoft.com/office/drawing/2014/main" id="{581A7CC7-0DD5-E75E-56C1-2B62FB20326A}"/>
                </a:ext>
              </a:extLst>
            </p:cNvPr>
            <p:cNvPicPr>
              <a:picLocks noChangeAspect="1"/>
            </p:cNvPicPr>
            <p:nvPr/>
          </p:nvPicPr>
          <p:blipFill>
            <a:blip r:embed="rId3"/>
            <a:stretch>
              <a:fillRect/>
            </a:stretch>
          </p:blipFill>
          <p:spPr>
            <a:xfrm>
              <a:off x="3471270" y="136525"/>
              <a:ext cx="6273979" cy="6273979"/>
            </a:xfrm>
            <a:prstGeom prst="rect">
              <a:avLst/>
            </a:prstGeom>
            <a:ln w="50800">
              <a:solidFill>
                <a:schemeClr val="accent6"/>
              </a:solidFill>
            </a:ln>
          </p:spPr>
        </p:pic>
        <p:sp>
          <p:nvSpPr>
            <p:cNvPr id="10" name="Oval 9">
              <a:extLst>
                <a:ext uri="{FF2B5EF4-FFF2-40B4-BE49-F238E27FC236}">
                  <a16:creationId xmlns:a16="http://schemas.microsoft.com/office/drawing/2014/main" id="{945E0BFB-ACDC-6B0F-E55D-0FC52D890AE8}"/>
                </a:ext>
              </a:extLst>
            </p:cNvPr>
            <p:cNvSpPr/>
            <p:nvPr/>
          </p:nvSpPr>
          <p:spPr>
            <a:xfrm>
              <a:off x="4352954" y="3835035"/>
              <a:ext cx="1358024" cy="1234828"/>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66873">
                <a:spcAft>
                  <a:spcPts val="237"/>
                </a:spcAft>
              </a:pPr>
              <a:r>
                <a:rPr lang="en-GB" sz="900" b="1" kern="1200" dirty="0">
                  <a:solidFill>
                    <a:schemeClr val="lt1"/>
                  </a:solidFill>
                  <a:latin typeface="+mn-lt"/>
                  <a:ea typeface="+mn-ea"/>
                  <a:cs typeface="+mn-cs"/>
                </a:rPr>
                <a:t>North </a:t>
              </a:r>
            </a:p>
            <a:p>
              <a:pPr algn="ctr" defTabSz="266873">
                <a:spcAft>
                  <a:spcPts val="237"/>
                </a:spcAft>
              </a:pPr>
              <a:r>
                <a:rPr lang="en-GB" sz="900" b="1" kern="1200" dirty="0">
                  <a:solidFill>
                    <a:schemeClr val="lt1"/>
                  </a:solidFill>
                  <a:latin typeface="+mn-lt"/>
                  <a:ea typeface="+mn-ea"/>
                  <a:cs typeface="+mn-cs"/>
                </a:rPr>
                <a:t>London</a:t>
              </a:r>
            </a:p>
          </p:txBody>
        </p:sp>
        <p:sp>
          <p:nvSpPr>
            <p:cNvPr id="11" name="Oval 10">
              <a:extLst>
                <a:ext uri="{FF2B5EF4-FFF2-40B4-BE49-F238E27FC236}">
                  <a16:creationId xmlns:a16="http://schemas.microsoft.com/office/drawing/2014/main" id="{56416778-13A7-5F8B-79C8-85A40B6E9BEA}"/>
                </a:ext>
              </a:extLst>
            </p:cNvPr>
            <p:cNvSpPr/>
            <p:nvPr/>
          </p:nvSpPr>
          <p:spPr>
            <a:xfrm>
              <a:off x="3594102" y="5150184"/>
              <a:ext cx="1358024" cy="1340641"/>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66873">
                <a:spcAft>
                  <a:spcPts val="237"/>
                </a:spcAft>
              </a:pPr>
              <a:r>
                <a:rPr lang="en-GB" sz="900" b="1" kern="1200" dirty="0">
                  <a:solidFill>
                    <a:schemeClr val="lt1"/>
                  </a:solidFill>
                  <a:latin typeface="+mn-lt"/>
                  <a:ea typeface="+mn-ea"/>
                  <a:cs typeface="+mn-cs"/>
                </a:rPr>
                <a:t>South London</a:t>
              </a:r>
            </a:p>
          </p:txBody>
        </p:sp>
        <p:sp>
          <p:nvSpPr>
            <p:cNvPr id="12" name="Oval 11">
              <a:extLst>
                <a:ext uri="{FF2B5EF4-FFF2-40B4-BE49-F238E27FC236}">
                  <a16:creationId xmlns:a16="http://schemas.microsoft.com/office/drawing/2014/main" id="{B2BAC28E-85A3-0F4E-6AB2-36E6177D3430}"/>
                </a:ext>
              </a:extLst>
            </p:cNvPr>
            <p:cNvSpPr/>
            <p:nvPr/>
          </p:nvSpPr>
          <p:spPr>
            <a:xfrm>
              <a:off x="5483172" y="1488341"/>
              <a:ext cx="1531244" cy="1534624"/>
            </a:xfrm>
            <a:prstGeom prst="ellips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66873">
                <a:spcAft>
                  <a:spcPts val="237"/>
                </a:spcAft>
              </a:pPr>
              <a:r>
                <a:rPr lang="en-GB" sz="800" b="1" kern="1200" dirty="0">
                  <a:solidFill>
                    <a:schemeClr val="lt1"/>
                  </a:solidFill>
                  <a:latin typeface="+mn-lt"/>
                  <a:ea typeface="+mn-ea"/>
                  <a:cs typeface="+mn-cs"/>
                </a:rPr>
                <a:t>East of Englan</a:t>
              </a:r>
              <a:r>
                <a:rPr lang="en-GB" sz="800" b="1" dirty="0"/>
                <a:t>d</a:t>
              </a:r>
              <a:endParaRPr lang="en-GB" sz="800" b="1" kern="1200" dirty="0">
                <a:solidFill>
                  <a:schemeClr val="lt1"/>
                </a:solidFill>
                <a:latin typeface="+mn-lt"/>
                <a:ea typeface="+mn-ea"/>
                <a:cs typeface="+mn-cs"/>
              </a:endParaRPr>
            </a:p>
          </p:txBody>
        </p:sp>
        <p:sp>
          <p:nvSpPr>
            <p:cNvPr id="13" name="TextBox 12">
              <a:extLst>
                <a:ext uri="{FF2B5EF4-FFF2-40B4-BE49-F238E27FC236}">
                  <a16:creationId xmlns:a16="http://schemas.microsoft.com/office/drawing/2014/main" id="{63D9CE15-0A3A-D782-5075-20253CC2CDA6}"/>
                </a:ext>
              </a:extLst>
            </p:cNvPr>
            <p:cNvSpPr txBox="1"/>
            <p:nvPr/>
          </p:nvSpPr>
          <p:spPr>
            <a:xfrm>
              <a:off x="5614733" y="3198124"/>
              <a:ext cx="2955804" cy="407352"/>
            </a:xfrm>
            <a:prstGeom prst="rect">
              <a:avLst/>
            </a:prstGeom>
            <a:solidFill>
              <a:schemeClr val="accent2">
                <a:lumMod val="20000"/>
                <a:lumOff val="80000"/>
              </a:schemeClr>
            </a:solidFill>
          </p:spPr>
          <p:txBody>
            <a:bodyPr wrap="square" rtlCol="0">
              <a:spAutoFit/>
            </a:bodyPr>
            <a:lstStyle/>
            <a:p>
              <a:r>
                <a:rPr lang="en-GB" sz="1200" b="1" dirty="0"/>
                <a:t>Anglia Ruskin University</a:t>
              </a:r>
            </a:p>
          </p:txBody>
        </p:sp>
        <p:sp>
          <p:nvSpPr>
            <p:cNvPr id="14" name="TextBox 13">
              <a:extLst>
                <a:ext uri="{FF2B5EF4-FFF2-40B4-BE49-F238E27FC236}">
                  <a16:creationId xmlns:a16="http://schemas.microsoft.com/office/drawing/2014/main" id="{1FCE7349-ED16-9307-AB51-4D9DCE70A70C}"/>
                </a:ext>
              </a:extLst>
            </p:cNvPr>
            <p:cNvSpPr txBox="1"/>
            <p:nvPr/>
          </p:nvSpPr>
          <p:spPr>
            <a:xfrm>
              <a:off x="5111333" y="5758412"/>
              <a:ext cx="2593337" cy="407352"/>
            </a:xfrm>
            <a:prstGeom prst="rect">
              <a:avLst/>
            </a:prstGeom>
            <a:solidFill>
              <a:schemeClr val="accent2">
                <a:lumMod val="20000"/>
                <a:lumOff val="80000"/>
              </a:schemeClr>
            </a:solidFill>
          </p:spPr>
          <p:txBody>
            <a:bodyPr wrap="square" rtlCol="0">
              <a:spAutoFit/>
            </a:bodyPr>
            <a:lstStyle/>
            <a:p>
              <a:r>
                <a:rPr lang="en-GB" sz="1200" b="1" dirty="0"/>
                <a:t>Greenwich University</a:t>
              </a:r>
            </a:p>
          </p:txBody>
        </p:sp>
        <p:sp>
          <p:nvSpPr>
            <p:cNvPr id="15" name="TextBox 14">
              <a:extLst>
                <a:ext uri="{FF2B5EF4-FFF2-40B4-BE49-F238E27FC236}">
                  <a16:creationId xmlns:a16="http://schemas.microsoft.com/office/drawing/2014/main" id="{FCD16C04-CBFF-261A-701E-7460CE37D182}"/>
                </a:ext>
              </a:extLst>
            </p:cNvPr>
            <p:cNvSpPr txBox="1"/>
            <p:nvPr/>
          </p:nvSpPr>
          <p:spPr>
            <a:xfrm>
              <a:off x="5918368" y="4224566"/>
              <a:ext cx="2593337" cy="407352"/>
            </a:xfrm>
            <a:prstGeom prst="rect">
              <a:avLst/>
            </a:prstGeom>
            <a:solidFill>
              <a:schemeClr val="accent2">
                <a:lumMod val="20000"/>
                <a:lumOff val="80000"/>
              </a:schemeClr>
            </a:solidFill>
          </p:spPr>
          <p:txBody>
            <a:bodyPr wrap="square" rtlCol="0">
              <a:spAutoFit/>
            </a:bodyPr>
            <a:lstStyle/>
            <a:p>
              <a:r>
                <a:rPr lang="en-GB" sz="1200" b="1" dirty="0"/>
                <a:t>Middlesex University</a:t>
              </a:r>
            </a:p>
          </p:txBody>
        </p:sp>
      </p:grpSp>
      <p:sp>
        <p:nvSpPr>
          <p:cNvPr id="26" name="TextBox 25">
            <a:extLst>
              <a:ext uri="{FF2B5EF4-FFF2-40B4-BE49-F238E27FC236}">
                <a16:creationId xmlns:a16="http://schemas.microsoft.com/office/drawing/2014/main" id="{48D074C6-913F-5525-4E13-1612F77CA1CD}"/>
              </a:ext>
            </a:extLst>
          </p:cNvPr>
          <p:cNvSpPr txBox="1"/>
          <p:nvPr/>
        </p:nvSpPr>
        <p:spPr>
          <a:xfrm>
            <a:off x="1923319" y="5768230"/>
            <a:ext cx="9763347" cy="923330"/>
          </a:xfrm>
          <a:prstGeom prst="rect">
            <a:avLst/>
          </a:prstGeom>
          <a:noFill/>
        </p:spPr>
        <p:txBody>
          <a:bodyPr wrap="square">
            <a:spAutoFit/>
          </a:bodyPr>
          <a:lstStyle/>
          <a:p>
            <a:r>
              <a:rPr lang="en-GB" sz="1800" b="1" dirty="0">
                <a:solidFill>
                  <a:schemeClr val="bg1"/>
                </a:solidFill>
              </a:rPr>
              <a:t>A “community asset” is a service, activity or space that is an integral part of community life. It can include advice and information services, community hubs, community groups, religious organisations, open spaces, food banks, leisure centres etc.</a:t>
            </a:r>
            <a:endParaRPr lang="en-GB" sz="1800" dirty="0">
              <a:solidFill>
                <a:schemeClr val="bg1"/>
              </a:solidFill>
            </a:endParaRPr>
          </a:p>
        </p:txBody>
      </p:sp>
      <p:pic>
        <p:nvPicPr>
          <p:cNvPr id="2" name="Picture 1" descr="A close-up of a logo&#10;&#10;AI-generated content may be incorrect.">
            <a:extLst>
              <a:ext uri="{FF2B5EF4-FFF2-40B4-BE49-F238E27FC236}">
                <a16:creationId xmlns:a16="http://schemas.microsoft.com/office/drawing/2014/main" id="{0FB6A49A-2C96-C892-0014-C79B0891F3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606" y="166440"/>
            <a:ext cx="2603607" cy="660245"/>
          </a:xfrm>
          <a:prstGeom prst="rect">
            <a:avLst/>
          </a:prstGeom>
        </p:spPr>
      </p:pic>
    </p:spTree>
    <p:extLst>
      <p:ext uri="{BB962C8B-B14F-4D97-AF65-F5344CB8AC3E}">
        <p14:creationId xmlns:p14="http://schemas.microsoft.com/office/powerpoint/2010/main" val="2775848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B2A54-E6DE-090D-8575-01AC57F5FA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B1FE75-CB95-B1D2-0C95-1C4F746E0032}"/>
              </a:ext>
            </a:extLst>
          </p:cNvPr>
          <p:cNvSpPr>
            <a:spLocks noGrp="1"/>
          </p:cNvSpPr>
          <p:nvPr>
            <p:ph type="title"/>
          </p:nvPr>
        </p:nvSpPr>
        <p:spPr/>
        <p:txBody>
          <a:bodyPr/>
          <a:lstStyle/>
          <a:p>
            <a:r>
              <a:rPr lang="en-GB" dirty="0"/>
              <a:t>Research Strategy</a:t>
            </a:r>
          </a:p>
        </p:txBody>
      </p:sp>
      <p:sp>
        <p:nvSpPr>
          <p:cNvPr id="4" name="AutoShape 2" descr="House with solid fill">
            <a:extLst>
              <a:ext uri="{FF2B5EF4-FFF2-40B4-BE49-F238E27FC236}">
                <a16:creationId xmlns:a16="http://schemas.microsoft.com/office/drawing/2014/main" id="{3BA87479-408F-B14C-029C-51C690A0EF86}"/>
              </a:ext>
            </a:extLst>
          </p:cNvPr>
          <p:cNvSpPr>
            <a:spLocks noChangeAspect="1" noChangeArrowheads="1"/>
          </p:cNvSpPr>
          <p:nvPr/>
        </p:nvSpPr>
        <p:spPr bwMode="auto">
          <a:xfrm>
            <a:off x="1841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3" descr="Food Safety with solid fill">
            <a:extLst>
              <a:ext uri="{FF2B5EF4-FFF2-40B4-BE49-F238E27FC236}">
                <a16:creationId xmlns:a16="http://schemas.microsoft.com/office/drawing/2014/main" id="{45794175-11DD-001D-C917-7721FF118D43}"/>
              </a:ext>
            </a:extLst>
          </p:cNvPr>
          <p:cNvSpPr>
            <a:spLocks noChangeAspect="1" noChangeArrowheads="1"/>
          </p:cNvSpPr>
          <p:nvPr/>
        </p:nvSpPr>
        <p:spPr bwMode="auto">
          <a:xfrm>
            <a:off x="6445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Signpost outline">
            <a:extLst>
              <a:ext uri="{FF2B5EF4-FFF2-40B4-BE49-F238E27FC236}">
                <a16:creationId xmlns:a16="http://schemas.microsoft.com/office/drawing/2014/main" id="{FA3A6543-BE93-B0DE-A7C2-2BBDBD414699}"/>
              </a:ext>
            </a:extLst>
          </p:cNvPr>
          <p:cNvSpPr>
            <a:spLocks noChangeAspect="1" noChangeArrowheads="1"/>
          </p:cNvSpPr>
          <p:nvPr/>
        </p:nvSpPr>
        <p:spPr bwMode="auto">
          <a:xfrm>
            <a:off x="11049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House with solid fill">
            <a:extLst>
              <a:ext uri="{FF2B5EF4-FFF2-40B4-BE49-F238E27FC236}">
                <a16:creationId xmlns:a16="http://schemas.microsoft.com/office/drawing/2014/main" id="{8E73524E-9E79-21A7-8172-311D22D40E20}"/>
              </a:ext>
            </a:extLst>
          </p:cNvPr>
          <p:cNvSpPr>
            <a:spLocks noChangeAspect="1" noChangeArrowheads="1"/>
          </p:cNvSpPr>
          <p:nvPr/>
        </p:nvSpPr>
        <p:spPr bwMode="auto">
          <a:xfrm>
            <a:off x="-123825" y="-2968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7" descr="Food Safety with solid fill">
            <a:extLst>
              <a:ext uri="{FF2B5EF4-FFF2-40B4-BE49-F238E27FC236}">
                <a16:creationId xmlns:a16="http://schemas.microsoft.com/office/drawing/2014/main" id="{8CFFB25B-5FCD-1B39-A5A0-2E1E7942251A}"/>
              </a:ext>
            </a:extLst>
          </p:cNvPr>
          <p:cNvSpPr>
            <a:spLocks noChangeAspect="1" noChangeArrowheads="1"/>
          </p:cNvSpPr>
          <p:nvPr/>
        </p:nvSpPr>
        <p:spPr bwMode="auto">
          <a:xfrm>
            <a:off x="336550" y="-2968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Signpost outline">
            <a:extLst>
              <a:ext uri="{FF2B5EF4-FFF2-40B4-BE49-F238E27FC236}">
                <a16:creationId xmlns:a16="http://schemas.microsoft.com/office/drawing/2014/main" id="{38C92F71-02B0-EF7E-E2F4-30D602F91CB5}"/>
              </a:ext>
            </a:extLst>
          </p:cNvPr>
          <p:cNvSpPr>
            <a:spLocks noChangeAspect="1" noChangeArrowheads="1"/>
          </p:cNvSpPr>
          <p:nvPr/>
        </p:nvSpPr>
        <p:spPr bwMode="auto">
          <a:xfrm>
            <a:off x="796925" y="-2968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0" descr="House with solid fill">
            <a:extLst>
              <a:ext uri="{FF2B5EF4-FFF2-40B4-BE49-F238E27FC236}">
                <a16:creationId xmlns:a16="http://schemas.microsoft.com/office/drawing/2014/main" id="{FADA5DEE-53B0-1ABE-8AD9-5420411EADE3}"/>
              </a:ext>
            </a:extLst>
          </p:cNvPr>
          <p:cNvSpPr>
            <a:spLocks noChangeAspect="1" noChangeArrowheads="1"/>
          </p:cNvSpPr>
          <p:nvPr/>
        </p:nvSpPr>
        <p:spPr bwMode="auto">
          <a:xfrm>
            <a:off x="3365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1" descr="Food Safety with solid fill">
            <a:extLst>
              <a:ext uri="{FF2B5EF4-FFF2-40B4-BE49-F238E27FC236}">
                <a16:creationId xmlns:a16="http://schemas.microsoft.com/office/drawing/2014/main" id="{26E1CB63-5944-C268-3C69-11976A86460D}"/>
              </a:ext>
            </a:extLst>
          </p:cNvPr>
          <p:cNvSpPr>
            <a:spLocks noChangeAspect="1" noChangeArrowheads="1"/>
          </p:cNvSpPr>
          <p:nvPr/>
        </p:nvSpPr>
        <p:spPr bwMode="auto">
          <a:xfrm>
            <a:off x="7969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Signpost outline">
            <a:extLst>
              <a:ext uri="{FF2B5EF4-FFF2-40B4-BE49-F238E27FC236}">
                <a16:creationId xmlns:a16="http://schemas.microsoft.com/office/drawing/2014/main" id="{0C07F8A8-DBD8-5CFA-6528-50D8908CE20D}"/>
              </a:ext>
            </a:extLst>
          </p:cNvPr>
          <p:cNvSpPr>
            <a:spLocks noChangeAspect="1" noChangeArrowheads="1"/>
          </p:cNvSpPr>
          <p:nvPr/>
        </p:nvSpPr>
        <p:spPr bwMode="auto">
          <a:xfrm>
            <a:off x="12573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Content Placeholder 17">
            <a:extLst>
              <a:ext uri="{FF2B5EF4-FFF2-40B4-BE49-F238E27FC236}">
                <a16:creationId xmlns:a16="http://schemas.microsoft.com/office/drawing/2014/main" id="{A544AE3F-3690-4511-83CF-88FC08A91A54}"/>
              </a:ext>
            </a:extLst>
          </p:cNvPr>
          <p:cNvSpPr>
            <a:spLocks noGrp="1"/>
          </p:cNvSpPr>
          <p:nvPr>
            <p:ph idx="1"/>
          </p:nvPr>
        </p:nvSpPr>
        <p:spPr>
          <a:xfrm>
            <a:off x="838200" y="1282983"/>
            <a:ext cx="10515600" cy="4508535"/>
          </a:xfrm>
        </p:spPr>
        <p:txBody>
          <a:bodyPr>
            <a:normAutofit fontScale="92500" lnSpcReduction="10000"/>
          </a:bodyPr>
          <a:lstStyle/>
          <a:p>
            <a:pPr marL="0" indent="0">
              <a:buNone/>
            </a:pPr>
            <a:r>
              <a:rPr lang="en-GB" dirty="0"/>
              <a:t>Our project focuses on </a:t>
            </a:r>
            <a:r>
              <a:rPr lang="en-GB" b="1" dirty="0"/>
              <a:t>3 key areas</a:t>
            </a:r>
            <a:r>
              <a:rPr lang="en-GB" dirty="0"/>
              <a:t>:</a:t>
            </a:r>
          </a:p>
          <a:p>
            <a:pPr marL="0" indent="0">
              <a:buNone/>
            </a:pPr>
            <a:endParaRPr lang="en-GB" dirty="0">
              <a:solidFill>
                <a:schemeClr val="accent1"/>
              </a:solidFill>
            </a:endParaRPr>
          </a:p>
          <a:p>
            <a:pPr marL="0" indent="0">
              <a:buNone/>
            </a:pPr>
            <a:endParaRPr lang="en-GB" b="1" dirty="0">
              <a:solidFill>
                <a:schemeClr val="accent1"/>
              </a:solidFill>
            </a:endParaRPr>
          </a:p>
          <a:p>
            <a:pPr marL="0" indent="0">
              <a:buNone/>
            </a:pPr>
            <a:endParaRPr lang="en-GB" dirty="0"/>
          </a:p>
          <a:p>
            <a:pPr marL="0" indent="0">
              <a:buNone/>
            </a:pPr>
            <a:r>
              <a:rPr lang="en-GB" dirty="0"/>
              <a:t>With </a:t>
            </a:r>
            <a:r>
              <a:rPr lang="en-GB" b="1" dirty="0"/>
              <a:t>4 migrant populations</a:t>
            </a:r>
            <a:r>
              <a:rPr lang="en-GB" dirty="0"/>
              <a:t>:</a:t>
            </a:r>
          </a:p>
          <a:p>
            <a:r>
              <a:rPr lang="en-GB" dirty="0"/>
              <a:t>Hong Kongers</a:t>
            </a:r>
          </a:p>
          <a:p>
            <a:r>
              <a:rPr lang="en-GB" dirty="0"/>
              <a:t>Afghans</a:t>
            </a:r>
          </a:p>
          <a:p>
            <a:r>
              <a:rPr lang="en-GB" dirty="0"/>
              <a:t>Syrians</a:t>
            </a:r>
          </a:p>
          <a:p>
            <a:r>
              <a:rPr lang="en-GB" dirty="0"/>
              <a:t>Ukrainians</a:t>
            </a:r>
          </a:p>
          <a:p>
            <a:pPr marL="0" indent="0">
              <a:buNone/>
            </a:pPr>
            <a:endParaRPr lang="en-GB" b="1" dirty="0"/>
          </a:p>
          <a:p>
            <a:pPr marL="0" indent="0">
              <a:buNone/>
            </a:pPr>
            <a:r>
              <a:rPr lang="en-GB" b="1" dirty="0"/>
              <a:t>PLUS</a:t>
            </a:r>
            <a:r>
              <a:rPr lang="en-GB" dirty="0"/>
              <a:t> one EU and one non-EU population dependent on the field site</a:t>
            </a:r>
          </a:p>
          <a:p>
            <a:pPr marL="0" indent="0">
              <a:buNone/>
            </a:pPr>
            <a:endParaRPr lang="en-GB" dirty="0"/>
          </a:p>
          <a:p>
            <a:pPr marL="0" indent="0">
              <a:buNone/>
            </a:pPr>
            <a:endParaRPr lang="en-GB" dirty="0"/>
          </a:p>
        </p:txBody>
      </p:sp>
      <p:sp>
        <p:nvSpPr>
          <p:cNvPr id="3" name="Rectangle 2" descr="Fork and knife">
            <a:extLst>
              <a:ext uri="{FF2B5EF4-FFF2-40B4-BE49-F238E27FC236}">
                <a16:creationId xmlns:a16="http://schemas.microsoft.com/office/drawing/2014/main" id="{4C8518E8-9A83-E809-0CD7-17BC244297AC}"/>
              </a:ext>
            </a:extLst>
          </p:cNvPr>
          <p:cNvSpPr/>
          <p:nvPr/>
        </p:nvSpPr>
        <p:spPr>
          <a:xfrm>
            <a:off x="981492" y="1789900"/>
            <a:ext cx="630000" cy="63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13" name="Rectangle 12" descr="Home">
            <a:extLst>
              <a:ext uri="{FF2B5EF4-FFF2-40B4-BE49-F238E27FC236}">
                <a16:creationId xmlns:a16="http://schemas.microsoft.com/office/drawing/2014/main" id="{726E1955-0BB3-7E1D-4BF6-4BCA49BF56AA}"/>
              </a:ext>
            </a:extLst>
          </p:cNvPr>
          <p:cNvSpPr/>
          <p:nvPr/>
        </p:nvSpPr>
        <p:spPr>
          <a:xfrm>
            <a:off x="4216282" y="1660688"/>
            <a:ext cx="810000" cy="810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pic>
        <p:nvPicPr>
          <p:cNvPr id="15" name="Graphic 14" descr="Signpost outline">
            <a:extLst>
              <a:ext uri="{FF2B5EF4-FFF2-40B4-BE49-F238E27FC236}">
                <a16:creationId xmlns:a16="http://schemas.microsoft.com/office/drawing/2014/main" id="{156D00A4-BAFC-E653-4BC4-B2B37BB8F20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15753" y="1732432"/>
            <a:ext cx="733802" cy="733802"/>
          </a:xfrm>
          <a:prstGeom prst="rect">
            <a:avLst/>
          </a:prstGeom>
        </p:spPr>
      </p:pic>
      <p:sp>
        <p:nvSpPr>
          <p:cNvPr id="17" name="TextBox 16">
            <a:extLst>
              <a:ext uri="{FF2B5EF4-FFF2-40B4-BE49-F238E27FC236}">
                <a16:creationId xmlns:a16="http://schemas.microsoft.com/office/drawing/2014/main" id="{97D3C6B8-5ECE-0CDC-CCA2-92824FB9D6E4}"/>
              </a:ext>
            </a:extLst>
          </p:cNvPr>
          <p:cNvSpPr txBox="1"/>
          <p:nvPr/>
        </p:nvSpPr>
        <p:spPr>
          <a:xfrm>
            <a:off x="1621212" y="1951199"/>
            <a:ext cx="2903008" cy="372467"/>
          </a:xfrm>
          <a:prstGeom prst="rect">
            <a:avLst/>
          </a:prstGeom>
          <a:noFill/>
        </p:spPr>
        <p:txBody>
          <a:bodyPr wrap="square" rtlCol="0">
            <a:spAutoFit/>
          </a:bodyPr>
          <a:lstStyle/>
          <a:p>
            <a:r>
              <a:rPr lang="en-GB" dirty="0"/>
              <a:t>Food and Nutrition</a:t>
            </a:r>
          </a:p>
        </p:txBody>
      </p:sp>
      <p:sp>
        <p:nvSpPr>
          <p:cNvPr id="19" name="TextBox 18">
            <a:extLst>
              <a:ext uri="{FF2B5EF4-FFF2-40B4-BE49-F238E27FC236}">
                <a16:creationId xmlns:a16="http://schemas.microsoft.com/office/drawing/2014/main" id="{19CA5902-50BC-97F5-3DA6-AB3A42E3B266}"/>
              </a:ext>
            </a:extLst>
          </p:cNvPr>
          <p:cNvSpPr txBox="1"/>
          <p:nvPr/>
        </p:nvSpPr>
        <p:spPr>
          <a:xfrm>
            <a:off x="5151037" y="1956141"/>
            <a:ext cx="3330240" cy="369332"/>
          </a:xfrm>
          <a:prstGeom prst="rect">
            <a:avLst/>
          </a:prstGeom>
          <a:noFill/>
        </p:spPr>
        <p:txBody>
          <a:bodyPr wrap="square" rtlCol="0">
            <a:spAutoFit/>
          </a:bodyPr>
          <a:lstStyle/>
          <a:p>
            <a:r>
              <a:rPr lang="en-GB" dirty="0"/>
              <a:t>Housing and Accommodation</a:t>
            </a:r>
          </a:p>
        </p:txBody>
      </p:sp>
      <p:sp>
        <p:nvSpPr>
          <p:cNvPr id="20" name="TextBox 19">
            <a:extLst>
              <a:ext uri="{FF2B5EF4-FFF2-40B4-BE49-F238E27FC236}">
                <a16:creationId xmlns:a16="http://schemas.microsoft.com/office/drawing/2014/main" id="{CC660B94-73A9-2E99-BBEF-D256E00AAB22}"/>
              </a:ext>
            </a:extLst>
          </p:cNvPr>
          <p:cNvSpPr txBox="1"/>
          <p:nvPr/>
        </p:nvSpPr>
        <p:spPr>
          <a:xfrm>
            <a:off x="9349555" y="1913100"/>
            <a:ext cx="2236215" cy="372467"/>
          </a:xfrm>
          <a:prstGeom prst="rect">
            <a:avLst/>
          </a:prstGeom>
          <a:noFill/>
        </p:spPr>
        <p:txBody>
          <a:bodyPr wrap="square" rtlCol="0">
            <a:spAutoFit/>
          </a:bodyPr>
          <a:lstStyle/>
          <a:p>
            <a:r>
              <a:rPr lang="en-GB" dirty="0"/>
              <a:t>Access to Services</a:t>
            </a:r>
          </a:p>
        </p:txBody>
      </p:sp>
      <p:pic>
        <p:nvPicPr>
          <p:cNvPr id="14" name="Picture 13" descr="A close-up of a logo&#10;&#10;AI-generated content may be incorrect.">
            <a:extLst>
              <a:ext uri="{FF2B5EF4-FFF2-40B4-BE49-F238E27FC236}">
                <a16:creationId xmlns:a16="http://schemas.microsoft.com/office/drawing/2014/main" id="{B8BCC4FF-E092-A749-0A8F-95BFD85C68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82743" y="6091512"/>
            <a:ext cx="2603607" cy="660245"/>
          </a:xfrm>
          <a:prstGeom prst="rect">
            <a:avLst/>
          </a:prstGeom>
        </p:spPr>
      </p:pic>
    </p:spTree>
    <p:extLst>
      <p:ext uri="{BB962C8B-B14F-4D97-AF65-F5344CB8AC3E}">
        <p14:creationId xmlns:p14="http://schemas.microsoft.com/office/powerpoint/2010/main" val="266801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E3B55-AE33-70FA-054D-42CD458158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6D467-D0ED-D4BB-0577-0E8E76ED424C}"/>
              </a:ext>
            </a:extLst>
          </p:cNvPr>
          <p:cNvSpPr>
            <a:spLocks noGrp="1"/>
          </p:cNvSpPr>
          <p:nvPr>
            <p:ph type="title"/>
          </p:nvPr>
        </p:nvSpPr>
        <p:spPr/>
        <p:txBody>
          <a:bodyPr/>
          <a:lstStyle/>
          <a:p>
            <a:r>
              <a:rPr lang="en-GB" dirty="0"/>
              <a:t>Methods</a:t>
            </a:r>
          </a:p>
        </p:txBody>
      </p:sp>
      <p:sp>
        <p:nvSpPr>
          <p:cNvPr id="4" name="AutoShape 2" descr="House with solid fill">
            <a:extLst>
              <a:ext uri="{FF2B5EF4-FFF2-40B4-BE49-F238E27FC236}">
                <a16:creationId xmlns:a16="http://schemas.microsoft.com/office/drawing/2014/main" id="{271F8EDC-B825-9AC3-F970-C54FCF381AE0}"/>
              </a:ext>
            </a:extLst>
          </p:cNvPr>
          <p:cNvSpPr>
            <a:spLocks noChangeAspect="1" noChangeArrowheads="1"/>
          </p:cNvSpPr>
          <p:nvPr/>
        </p:nvSpPr>
        <p:spPr bwMode="auto">
          <a:xfrm>
            <a:off x="1841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3" descr="Food Safety with solid fill">
            <a:extLst>
              <a:ext uri="{FF2B5EF4-FFF2-40B4-BE49-F238E27FC236}">
                <a16:creationId xmlns:a16="http://schemas.microsoft.com/office/drawing/2014/main" id="{35DE5896-BB95-4D17-FA8B-3EAB49496D2C}"/>
              </a:ext>
            </a:extLst>
          </p:cNvPr>
          <p:cNvSpPr>
            <a:spLocks noChangeAspect="1" noChangeArrowheads="1"/>
          </p:cNvSpPr>
          <p:nvPr/>
        </p:nvSpPr>
        <p:spPr bwMode="auto">
          <a:xfrm>
            <a:off x="6445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Signpost outline">
            <a:extLst>
              <a:ext uri="{FF2B5EF4-FFF2-40B4-BE49-F238E27FC236}">
                <a16:creationId xmlns:a16="http://schemas.microsoft.com/office/drawing/2014/main" id="{B1863FAE-CA19-3E1D-8E00-F5D06916E0F1}"/>
              </a:ext>
            </a:extLst>
          </p:cNvPr>
          <p:cNvSpPr>
            <a:spLocks noChangeAspect="1" noChangeArrowheads="1"/>
          </p:cNvSpPr>
          <p:nvPr/>
        </p:nvSpPr>
        <p:spPr bwMode="auto">
          <a:xfrm>
            <a:off x="11049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House with solid fill">
            <a:extLst>
              <a:ext uri="{FF2B5EF4-FFF2-40B4-BE49-F238E27FC236}">
                <a16:creationId xmlns:a16="http://schemas.microsoft.com/office/drawing/2014/main" id="{6EC2A8BD-1B81-9064-F2C8-F7356D2E162E}"/>
              </a:ext>
            </a:extLst>
          </p:cNvPr>
          <p:cNvSpPr>
            <a:spLocks noChangeAspect="1" noChangeArrowheads="1"/>
          </p:cNvSpPr>
          <p:nvPr/>
        </p:nvSpPr>
        <p:spPr bwMode="auto">
          <a:xfrm>
            <a:off x="-123825" y="-2968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7" descr="Food Safety with solid fill">
            <a:extLst>
              <a:ext uri="{FF2B5EF4-FFF2-40B4-BE49-F238E27FC236}">
                <a16:creationId xmlns:a16="http://schemas.microsoft.com/office/drawing/2014/main" id="{5854DC58-2AFE-3F73-E88A-02C251A58ADB}"/>
              </a:ext>
            </a:extLst>
          </p:cNvPr>
          <p:cNvSpPr>
            <a:spLocks noChangeAspect="1" noChangeArrowheads="1"/>
          </p:cNvSpPr>
          <p:nvPr/>
        </p:nvSpPr>
        <p:spPr bwMode="auto">
          <a:xfrm>
            <a:off x="336550" y="-2968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Signpost outline">
            <a:extLst>
              <a:ext uri="{FF2B5EF4-FFF2-40B4-BE49-F238E27FC236}">
                <a16:creationId xmlns:a16="http://schemas.microsoft.com/office/drawing/2014/main" id="{B0E30253-39A0-5426-397E-589D2D308D38}"/>
              </a:ext>
            </a:extLst>
          </p:cNvPr>
          <p:cNvSpPr>
            <a:spLocks noChangeAspect="1" noChangeArrowheads="1"/>
          </p:cNvSpPr>
          <p:nvPr/>
        </p:nvSpPr>
        <p:spPr bwMode="auto">
          <a:xfrm>
            <a:off x="796925" y="-2968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0" descr="House with solid fill">
            <a:extLst>
              <a:ext uri="{FF2B5EF4-FFF2-40B4-BE49-F238E27FC236}">
                <a16:creationId xmlns:a16="http://schemas.microsoft.com/office/drawing/2014/main" id="{37C4C006-2735-AD2E-827B-C45BCF20A564}"/>
              </a:ext>
            </a:extLst>
          </p:cNvPr>
          <p:cNvSpPr>
            <a:spLocks noChangeAspect="1" noChangeArrowheads="1"/>
          </p:cNvSpPr>
          <p:nvPr/>
        </p:nvSpPr>
        <p:spPr bwMode="auto">
          <a:xfrm>
            <a:off x="3365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1" descr="Food Safety with solid fill">
            <a:extLst>
              <a:ext uri="{FF2B5EF4-FFF2-40B4-BE49-F238E27FC236}">
                <a16:creationId xmlns:a16="http://schemas.microsoft.com/office/drawing/2014/main" id="{A1C059A1-3B86-7233-50D4-70C7163D8353}"/>
              </a:ext>
            </a:extLst>
          </p:cNvPr>
          <p:cNvSpPr>
            <a:spLocks noChangeAspect="1" noChangeArrowheads="1"/>
          </p:cNvSpPr>
          <p:nvPr/>
        </p:nvSpPr>
        <p:spPr bwMode="auto">
          <a:xfrm>
            <a:off x="7969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Signpost outline">
            <a:extLst>
              <a:ext uri="{FF2B5EF4-FFF2-40B4-BE49-F238E27FC236}">
                <a16:creationId xmlns:a16="http://schemas.microsoft.com/office/drawing/2014/main" id="{00EA96B2-16A1-64C7-956F-9C860E29EE44}"/>
              </a:ext>
            </a:extLst>
          </p:cNvPr>
          <p:cNvSpPr>
            <a:spLocks noChangeAspect="1" noChangeArrowheads="1"/>
          </p:cNvSpPr>
          <p:nvPr/>
        </p:nvSpPr>
        <p:spPr bwMode="auto">
          <a:xfrm>
            <a:off x="12573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Content Placeholder 17">
            <a:extLst>
              <a:ext uri="{FF2B5EF4-FFF2-40B4-BE49-F238E27FC236}">
                <a16:creationId xmlns:a16="http://schemas.microsoft.com/office/drawing/2014/main" id="{D16F6D58-C27B-FB60-3A05-C782FF2FB067}"/>
              </a:ext>
            </a:extLst>
          </p:cNvPr>
          <p:cNvSpPr>
            <a:spLocks noGrp="1"/>
          </p:cNvSpPr>
          <p:nvPr>
            <p:ph idx="1"/>
          </p:nvPr>
        </p:nvSpPr>
        <p:spPr>
          <a:xfrm>
            <a:off x="838200" y="1282983"/>
            <a:ext cx="10515600" cy="4508535"/>
          </a:xfrm>
        </p:spPr>
        <p:txBody>
          <a:bodyPr>
            <a:normAutofit fontScale="92500"/>
          </a:bodyPr>
          <a:lstStyle/>
          <a:p>
            <a:pPr marL="0" indent="0">
              <a:buNone/>
            </a:pPr>
            <a:r>
              <a:rPr lang="en-GB" sz="2500" dirty="0"/>
              <a:t>A combination of primary and secondary research were used to gather data on existing community assets, their use, good practice and the barriers participants face:</a:t>
            </a:r>
          </a:p>
          <a:p>
            <a:r>
              <a:rPr lang="en-GB" sz="2500" b="1" dirty="0"/>
              <a:t>Secondary research </a:t>
            </a:r>
            <a:r>
              <a:rPr lang="en-GB" sz="2500" dirty="0"/>
              <a:t>to scope existing </a:t>
            </a:r>
            <a:r>
              <a:rPr lang="en-GB" sz="2500" b="1" dirty="0"/>
              <a:t>literature </a:t>
            </a:r>
            <a:r>
              <a:rPr lang="en-GB" sz="2500" dirty="0"/>
              <a:t>and  create field site </a:t>
            </a:r>
            <a:r>
              <a:rPr lang="en-GB" sz="2500" b="1" dirty="0"/>
              <a:t>demographic profiles</a:t>
            </a:r>
          </a:p>
          <a:p>
            <a:r>
              <a:rPr lang="en-GB" sz="2500" b="1" dirty="0"/>
              <a:t>Desk research </a:t>
            </a:r>
            <a:r>
              <a:rPr lang="en-GB" sz="2500" dirty="0"/>
              <a:t>and </a:t>
            </a:r>
            <a:r>
              <a:rPr lang="en-GB" sz="2500" b="1" dirty="0"/>
              <a:t>co-production</a:t>
            </a:r>
            <a:r>
              <a:rPr lang="en-GB" sz="2500" dirty="0"/>
              <a:t> to create an initial digital asset map</a:t>
            </a:r>
          </a:p>
          <a:p>
            <a:r>
              <a:rPr lang="en-GB" sz="2500" dirty="0"/>
              <a:t>80 </a:t>
            </a:r>
            <a:r>
              <a:rPr lang="en-GB" sz="2500" b="1" dirty="0"/>
              <a:t>walking interviews </a:t>
            </a:r>
            <a:r>
              <a:rPr lang="en-GB" sz="2500" dirty="0"/>
              <a:t>carried out by Community Co-Researchers (CCRs)</a:t>
            </a:r>
          </a:p>
          <a:p>
            <a:r>
              <a:rPr lang="en-GB" sz="2500" dirty="0"/>
              <a:t>On-going Community Forums at each field site:</a:t>
            </a:r>
          </a:p>
          <a:p>
            <a:pPr lvl="1">
              <a:buFont typeface="Wingdings" panose="05000000000000000000" pitchFamily="2" charset="2"/>
              <a:buChar char="Ø"/>
            </a:pPr>
            <a:r>
              <a:rPr lang="en-GB" sz="2500" dirty="0">
                <a:solidFill>
                  <a:srgbClr val="193E72"/>
                </a:solidFill>
              </a:rPr>
              <a:t>21 workshops</a:t>
            </a:r>
          </a:p>
          <a:p>
            <a:pPr lvl="1">
              <a:buFont typeface="Wingdings" panose="05000000000000000000" pitchFamily="2" charset="2"/>
              <a:buChar char="Ø"/>
            </a:pPr>
            <a:r>
              <a:rPr lang="en-GB" sz="2500" dirty="0">
                <a:solidFill>
                  <a:srgbClr val="193E72"/>
                </a:solidFill>
              </a:rPr>
              <a:t>12 creative storytelling sessions </a:t>
            </a:r>
          </a:p>
          <a:p>
            <a:pPr lvl="1">
              <a:buFont typeface="Wingdings" panose="05000000000000000000" pitchFamily="2" charset="2"/>
              <a:buChar char="Ø"/>
            </a:pPr>
            <a:r>
              <a:rPr lang="en-GB" sz="2500" dirty="0">
                <a:solidFill>
                  <a:srgbClr val="193E72"/>
                </a:solidFill>
              </a:rPr>
              <a:t>A further 36 creative sessions are planned between July – December 2025</a:t>
            </a:r>
          </a:p>
          <a:p>
            <a:pPr marL="0" indent="0">
              <a:buNone/>
            </a:pPr>
            <a:endParaRPr lang="en-GB" dirty="0"/>
          </a:p>
        </p:txBody>
      </p:sp>
      <p:pic>
        <p:nvPicPr>
          <p:cNvPr id="3" name="Picture 2" descr="A close-up of a logo&#10;&#10;AI-generated content may be incorrect.">
            <a:extLst>
              <a:ext uri="{FF2B5EF4-FFF2-40B4-BE49-F238E27FC236}">
                <a16:creationId xmlns:a16="http://schemas.microsoft.com/office/drawing/2014/main" id="{D686A846-4761-9D9D-EC5B-9195F3593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399" y="6162750"/>
            <a:ext cx="2603607" cy="660245"/>
          </a:xfrm>
          <a:prstGeom prst="rect">
            <a:avLst/>
          </a:prstGeom>
        </p:spPr>
      </p:pic>
    </p:spTree>
    <p:extLst>
      <p:ext uri="{BB962C8B-B14F-4D97-AF65-F5344CB8AC3E}">
        <p14:creationId xmlns:p14="http://schemas.microsoft.com/office/powerpoint/2010/main" val="61485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0DA4-6275-B701-1D19-3C402CE03F8D}"/>
              </a:ext>
            </a:extLst>
          </p:cNvPr>
          <p:cNvSpPr>
            <a:spLocks noGrp="1"/>
          </p:cNvSpPr>
          <p:nvPr>
            <p:ph type="title"/>
          </p:nvPr>
        </p:nvSpPr>
        <p:spPr/>
        <p:txBody>
          <a:bodyPr/>
          <a:lstStyle/>
          <a:p>
            <a:r>
              <a:rPr lang="en-GB" dirty="0"/>
              <a:t>Community Involvement</a:t>
            </a:r>
          </a:p>
        </p:txBody>
      </p:sp>
    </p:spTree>
    <p:extLst>
      <p:ext uri="{BB962C8B-B14F-4D97-AF65-F5344CB8AC3E}">
        <p14:creationId xmlns:p14="http://schemas.microsoft.com/office/powerpoint/2010/main" val="317173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BD7B5-3E4B-92EE-B179-074A33C8BB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091139-48AD-8247-50D4-5FF6A95D0BFD}"/>
              </a:ext>
            </a:extLst>
          </p:cNvPr>
          <p:cNvSpPr>
            <a:spLocks noGrp="1"/>
          </p:cNvSpPr>
          <p:nvPr>
            <p:ph type="title"/>
          </p:nvPr>
        </p:nvSpPr>
        <p:spPr/>
        <p:txBody>
          <a:bodyPr/>
          <a:lstStyle/>
          <a:p>
            <a:r>
              <a:rPr lang="en-GB" dirty="0"/>
              <a:t>Community Involvement</a:t>
            </a:r>
          </a:p>
        </p:txBody>
      </p:sp>
      <p:sp>
        <p:nvSpPr>
          <p:cNvPr id="4" name="AutoShape 2" descr="House with solid fill">
            <a:extLst>
              <a:ext uri="{FF2B5EF4-FFF2-40B4-BE49-F238E27FC236}">
                <a16:creationId xmlns:a16="http://schemas.microsoft.com/office/drawing/2014/main" id="{59E9E077-5559-ECCD-864A-4EB5FF3B6169}"/>
              </a:ext>
            </a:extLst>
          </p:cNvPr>
          <p:cNvSpPr>
            <a:spLocks noChangeAspect="1" noChangeArrowheads="1"/>
          </p:cNvSpPr>
          <p:nvPr/>
        </p:nvSpPr>
        <p:spPr bwMode="auto">
          <a:xfrm>
            <a:off x="1841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3" descr="Food Safety with solid fill">
            <a:extLst>
              <a:ext uri="{FF2B5EF4-FFF2-40B4-BE49-F238E27FC236}">
                <a16:creationId xmlns:a16="http://schemas.microsoft.com/office/drawing/2014/main" id="{7333DE9E-6720-15D5-59E3-0E380CDD4AD3}"/>
              </a:ext>
            </a:extLst>
          </p:cNvPr>
          <p:cNvSpPr>
            <a:spLocks noChangeAspect="1" noChangeArrowheads="1"/>
          </p:cNvSpPr>
          <p:nvPr/>
        </p:nvSpPr>
        <p:spPr bwMode="auto">
          <a:xfrm>
            <a:off x="6445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Signpost outline">
            <a:extLst>
              <a:ext uri="{FF2B5EF4-FFF2-40B4-BE49-F238E27FC236}">
                <a16:creationId xmlns:a16="http://schemas.microsoft.com/office/drawing/2014/main" id="{37A057A0-EB61-0151-1A31-9DD4B460EB10}"/>
              </a:ext>
            </a:extLst>
          </p:cNvPr>
          <p:cNvSpPr>
            <a:spLocks noChangeAspect="1" noChangeArrowheads="1"/>
          </p:cNvSpPr>
          <p:nvPr/>
        </p:nvSpPr>
        <p:spPr bwMode="auto">
          <a:xfrm>
            <a:off x="11049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House with solid fill">
            <a:extLst>
              <a:ext uri="{FF2B5EF4-FFF2-40B4-BE49-F238E27FC236}">
                <a16:creationId xmlns:a16="http://schemas.microsoft.com/office/drawing/2014/main" id="{9C5197D0-C1E8-F1F7-6D76-DCA6F17A77EA}"/>
              </a:ext>
            </a:extLst>
          </p:cNvPr>
          <p:cNvSpPr>
            <a:spLocks noChangeAspect="1" noChangeArrowheads="1"/>
          </p:cNvSpPr>
          <p:nvPr/>
        </p:nvSpPr>
        <p:spPr bwMode="auto">
          <a:xfrm>
            <a:off x="-123825" y="-2968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7" descr="Food Safety with solid fill">
            <a:extLst>
              <a:ext uri="{FF2B5EF4-FFF2-40B4-BE49-F238E27FC236}">
                <a16:creationId xmlns:a16="http://schemas.microsoft.com/office/drawing/2014/main" id="{8E40F020-9F2F-A495-399B-CDF67E6C9F00}"/>
              </a:ext>
            </a:extLst>
          </p:cNvPr>
          <p:cNvSpPr>
            <a:spLocks noChangeAspect="1" noChangeArrowheads="1"/>
          </p:cNvSpPr>
          <p:nvPr/>
        </p:nvSpPr>
        <p:spPr bwMode="auto">
          <a:xfrm>
            <a:off x="336550" y="-2968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Signpost outline">
            <a:extLst>
              <a:ext uri="{FF2B5EF4-FFF2-40B4-BE49-F238E27FC236}">
                <a16:creationId xmlns:a16="http://schemas.microsoft.com/office/drawing/2014/main" id="{612E57D0-C2C6-BAE0-B3C4-BA223B5D8CEA}"/>
              </a:ext>
            </a:extLst>
          </p:cNvPr>
          <p:cNvSpPr>
            <a:spLocks noChangeAspect="1" noChangeArrowheads="1"/>
          </p:cNvSpPr>
          <p:nvPr/>
        </p:nvSpPr>
        <p:spPr bwMode="auto">
          <a:xfrm>
            <a:off x="796925" y="-2968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0" descr="House with solid fill">
            <a:extLst>
              <a:ext uri="{FF2B5EF4-FFF2-40B4-BE49-F238E27FC236}">
                <a16:creationId xmlns:a16="http://schemas.microsoft.com/office/drawing/2014/main" id="{E6768772-8995-1922-48EA-F3A75586175F}"/>
              </a:ext>
            </a:extLst>
          </p:cNvPr>
          <p:cNvSpPr>
            <a:spLocks noChangeAspect="1" noChangeArrowheads="1"/>
          </p:cNvSpPr>
          <p:nvPr/>
        </p:nvSpPr>
        <p:spPr bwMode="auto">
          <a:xfrm>
            <a:off x="3365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1" descr="Food Safety with solid fill">
            <a:extLst>
              <a:ext uri="{FF2B5EF4-FFF2-40B4-BE49-F238E27FC236}">
                <a16:creationId xmlns:a16="http://schemas.microsoft.com/office/drawing/2014/main" id="{60B8D519-49C2-A94A-BD8F-360A3E9229B1}"/>
              </a:ext>
            </a:extLst>
          </p:cNvPr>
          <p:cNvSpPr>
            <a:spLocks noChangeAspect="1" noChangeArrowheads="1"/>
          </p:cNvSpPr>
          <p:nvPr/>
        </p:nvSpPr>
        <p:spPr bwMode="auto">
          <a:xfrm>
            <a:off x="7969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2" descr="Signpost outline">
            <a:extLst>
              <a:ext uri="{FF2B5EF4-FFF2-40B4-BE49-F238E27FC236}">
                <a16:creationId xmlns:a16="http://schemas.microsoft.com/office/drawing/2014/main" id="{E3491656-05C2-7C1E-9C1C-495FFC82D513}"/>
              </a:ext>
            </a:extLst>
          </p:cNvPr>
          <p:cNvSpPr>
            <a:spLocks noChangeAspect="1" noChangeArrowheads="1"/>
          </p:cNvSpPr>
          <p:nvPr/>
        </p:nvSpPr>
        <p:spPr bwMode="auto">
          <a:xfrm>
            <a:off x="12573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Content Placeholder 17">
            <a:extLst>
              <a:ext uri="{FF2B5EF4-FFF2-40B4-BE49-F238E27FC236}">
                <a16:creationId xmlns:a16="http://schemas.microsoft.com/office/drawing/2014/main" id="{EC2D48B3-492C-712E-CC1E-06A3E67512C4}"/>
              </a:ext>
            </a:extLst>
          </p:cNvPr>
          <p:cNvSpPr>
            <a:spLocks noGrp="1"/>
          </p:cNvSpPr>
          <p:nvPr>
            <p:ph idx="1"/>
          </p:nvPr>
        </p:nvSpPr>
        <p:spPr/>
        <p:txBody>
          <a:bodyPr>
            <a:normAutofit lnSpcReduction="10000"/>
          </a:bodyPr>
          <a:lstStyle/>
          <a:p>
            <a:pPr marL="0" indent="0">
              <a:buNone/>
            </a:pPr>
            <a:r>
              <a:rPr lang="en-GB" dirty="0"/>
              <a:t>A collaborative and participatory approach is built into our project:</a:t>
            </a:r>
          </a:p>
          <a:p>
            <a:r>
              <a:rPr lang="en-GB" b="1" dirty="0"/>
              <a:t>Community partners </a:t>
            </a:r>
            <a:r>
              <a:rPr lang="en-GB" dirty="0"/>
              <a:t>work in conjunction with the </a:t>
            </a:r>
            <a:r>
              <a:rPr lang="en-GB" b="1" dirty="0"/>
              <a:t>academic team </a:t>
            </a:r>
            <a:r>
              <a:rPr lang="en-GB" dirty="0"/>
              <a:t>throughout the project </a:t>
            </a:r>
          </a:p>
          <a:p>
            <a:r>
              <a:rPr lang="en-GB" dirty="0"/>
              <a:t>They include Local Government East, GYROS, </a:t>
            </a:r>
            <a:r>
              <a:rPr lang="en-GB" b="0" i="0" dirty="0">
                <a:effectLst/>
                <a:latin typeface="Arial (body)"/>
              </a:rPr>
              <a:t>Cambridge Refugee Resettlement Campaign (CRRC), Greenwich Citizens, Creating Ground, Migration Works CIC, Lewisham Refugee and Migrant Network (LRMN) and Barnet Citizens</a:t>
            </a:r>
          </a:p>
          <a:p>
            <a:r>
              <a:rPr lang="en-GB" dirty="0">
                <a:latin typeface="Arial (body)"/>
              </a:rPr>
              <a:t>CCRs were </a:t>
            </a:r>
            <a:r>
              <a:rPr lang="en-GB" b="1" dirty="0">
                <a:latin typeface="Arial (body)"/>
              </a:rPr>
              <a:t>recruited and trained </a:t>
            </a:r>
            <a:r>
              <a:rPr lang="en-GB" dirty="0">
                <a:latin typeface="Arial (body)"/>
              </a:rPr>
              <a:t>in each field site to carry out the walking interviews</a:t>
            </a:r>
          </a:p>
          <a:p>
            <a:r>
              <a:rPr lang="en-GB" dirty="0">
                <a:latin typeface="Arial (body)"/>
              </a:rPr>
              <a:t>Qualitative and </a:t>
            </a:r>
            <a:r>
              <a:rPr lang="en-GB" b="1" dirty="0">
                <a:latin typeface="Arial (body)"/>
              </a:rPr>
              <a:t>co-creative participatory data collection </a:t>
            </a:r>
            <a:r>
              <a:rPr lang="en-GB" dirty="0">
                <a:latin typeface="Arial (body)"/>
              </a:rPr>
              <a:t>methods</a:t>
            </a:r>
          </a:p>
          <a:p>
            <a:r>
              <a:rPr lang="en-GB" b="1" dirty="0">
                <a:latin typeface="Arial (body)"/>
              </a:rPr>
              <a:t>Feedback</a:t>
            </a:r>
            <a:r>
              <a:rPr lang="en-GB" dirty="0">
                <a:latin typeface="Arial (body)"/>
              </a:rPr>
              <a:t> opportunities for community partners and wider stakeholders</a:t>
            </a:r>
          </a:p>
        </p:txBody>
      </p:sp>
      <p:pic>
        <p:nvPicPr>
          <p:cNvPr id="3" name="Picture 2" descr="A close-up of a logo&#10;&#10;AI-generated content may be incorrect.">
            <a:extLst>
              <a:ext uri="{FF2B5EF4-FFF2-40B4-BE49-F238E27FC236}">
                <a16:creationId xmlns:a16="http://schemas.microsoft.com/office/drawing/2014/main" id="{13692857-ED7F-F296-7487-BE3421FA2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199" y="6095989"/>
            <a:ext cx="2603607" cy="660245"/>
          </a:xfrm>
          <a:prstGeom prst="rect">
            <a:avLst/>
          </a:prstGeom>
        </p:spPr>
      </p:pic>
    </p:spTree>
    <p:extLst>
      <p:ext uri="{BB962C8B-B14F-4D97-AF65-F5344CB8AC3E}">
        <p14:creationId xmlns:p14="http://schemas.microsoft.com/office/powerpoint/2010/main" val="3211034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15781-C9DB-AFF2-818A-3E9A03A592E6}"/>
              </a:ext>
            </a:extLst>
          </p:cNvPr>
          <p:cNvSpPr>
            <a:spLocks noGrp="1"/>
          </p:cNvSpPr>
          <p:nvPr>
            <p:ph type="title"/>
          </p:nvPr>
        </p:nvSpPr>
        <p:spPr/>
        <p:txBody>
          <a:bodyPr/>
          <a:lstStyle/>
          <a:p>
            <a:r>
              <a:rPr lang="en-GB" dirty="0"/>
              <a:t>Key Findings so far …</a:t>
            </a:r>
          </a:p>
        </p:txBody>
      </p:sp>
    </p:spTree>
    <p:extLst>
      <p:ext uri="{BB962C8B-B14F-4D97-AF65-F5344CB8AC3E}">
        <p14:creationId xmlns:p14="http://schemas.microsoft.com/office/powerpoint/2010/main" val="1505521322"/>
      </p:ext>
    </p:extLst>
  </p:cSld>
  <p:clrMapOvr>
    <a:masterClrMapping/>
  </p:clrMapOvr>
</p:sld>
</file>

<file path=ppt/theme/theme1.xml><?xml version="1.0" encoding="utf-8"?>
<a:theme xmlns:a="http://schemas.openxmlformats.org/drawingml/2006/main" name="Custom Desig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9EF2F6CDE3A94AAD42F122653643A9" ma:contentTypeVersion="12" ma:contentTypeDescription="Create a new document." ma:contentTypeScope="" ma:versionID="9550ce060b441e70fdc44689bc0008ef">
  <xsd:schema xmlns:xsd="http://www.w3.org/2001/XMLSchema" xmlns:xs="http://www.w3.org/2001/XMLSchema" xmlns:p="http://schemas.microsoft.com/office/2006/metadata/properties" xmlns:ns2="3cb4069d-a241-4d97-95cc-9b31d271d47d" targetNamespace="http://schemas.microsoft.com/office/2006/metadata/properties" ma:root="true" ma:fieldsID="960329e4db3e8d74c9bdfb22cca39f03" ns2:_="">
    <xsd:import namespace="3cb4069d-a241-4d97-95cc-9b31d271d47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4069d-a241-4d97-95cc-9b31d271d4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1E2880-D58E-43E2-A904-E5211400506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5CDC861-26E2-400D-9AF0-7327A52500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b4069d-a241-4d97-95cc-9b31d271d4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0C5884-5622-43A2-96E5-C6B52D04BDBA}">
  <ds:schemaRefs>
    <ds:schemaRef ds:uri="http://schemas.microsoft.com/sharepoint/v3/contenttype/forms"/>
  </ds:schemaRefs>
</ds:datastoreItem>
</file>

<file path=docMetadata/LabelInfo.xml><?xml version="1.0" encoding="utf-8"?>
<clbl:labelList xmlns:clbl="http://schemas.microsoft.com/office/2020/mipLabelMetadata">
  <clbl:label id="{5f35c3da-39ae-4632-9ac1-afc2f25d2852}" enabled="0" method="" siteId="{5f35c3da-39ae-4632-9ac1-afc2f25d2852}" removed="1"/>
</clbl:labelList>
</file>

<file path=docProps/app.xml><?xml version="1.0" encoding="utf-8"?>
<Properties xmlns="http://schemas.openxmlformats.org/officeDocument/2006/extended-properties" xmlns:vt="http://schemas.openxmlformats.org/officeDocument/2006/docPropsVTypes">
  <Template/>
  <TotalTime>1382</TotalTime>
  <Words>1983</Words>
  <Application>Microsoft Office PowerPoint</Application>
  <PresentationFormat>Widescreen</PresentationFormat>
  <Paragraphs>261</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Arial (body)</vt:lpstr>
      <vt:lpstr>Segoe UI</vt:lpstr>
      <vt:lpstr>Wingdings</vt:lpstr>
      <vt:lpstr>Custom Design</vt:lpstr>
      <vt:lpstr>MigRefHealth</vt:lpstr>
      <vt:lpstr>Introduction</vt:lpstr>
      <vt:lpstr>Project Goal</vt:lpstr>
      <vt:lpstr>PowerPoint Presentation</vt:lpstr>
      <vt:lpstr>Research Strategy</vt:lpstr>
      <vt:lpstr>Methods</vt:lpstr>
      <vt:lpstr>Community Involvement</vt:lpstr>
      <vt:lpstr>Community Involvement</vt:lpstr>
      <vt:lpstr>Key Findings so far …</vt:lpstr>
      <vt:lpstr>Participant Information</vt:lpstr>
      <vt:lpstr>Key findings - Food</vt:lpstr>
      <vt:lpstr>Key findings – Housing Concerns</vt:lpstr>
      <vt:lpstr>Key findings - Access to Services Barriers</vt:lpstr>
      <vt:lpstr>Implications</vt:lpstr>
      <vt:lpstr>How the project reduces migrants’ health inequalities</vt:lpstr>
    </vt:vector>
  </TitlesOfParts>
  <Company>Cambridgeshire and Peterborough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Jones</dc:creator>
  <cp:lastModifiedBy>Kennelly, Catherine</cp:lastModifiedBy>
  <cp:revision>3</cp:revision>
  <dcterms:created xsi:type="dcterms:W3CDTF">2023-08-21T12:10:10Z</dcterms:created>
  <dcterms:modified xsi:type="dcterms:W3CDTF">2025-06-09T09:58:45Z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b276786-cf20-4f9d-b5c6-e06f7f4594c5_Enabled">
    <vt:lpwstr>true</vt:lpwstr>
  </property>
  <property fmtid="{D5CDD505-2E9C-101B-9397-08002B2CF9AE}" pid="3" name="MSIP_Label_fb276786-cf20-4f9d-b5c6-e06f7f4594c5_SetDate">
    <vt:lpwstr>2023-08-21T12:11:39Z</vt:lpwstr>
  </property>
  <property fmtid="{D5CDD505-2E9C-101B-9397-08002B2CF9AE}" pid="4" name="MSIP_Label_fb276786-cf20-4f9d-b5c6-e06f7f4594c5_Method">
    <vt:lpwstr>Standard</vt:lpwstr>
  </property>
  <property fmtid="{D5CDD505-2E9C-101B-9397-08002B2CF9AE}" pid="5" name="MSIP_Label_fb276786-cf20-4f9d-b5c6-e06f7f4594c5_Name">
    <vt:lpwstr>defa4170-0d19-0005-0004-bc88714345d2</vt:lpwstr>
  </property>
  <property fmtid="{D5CDD505-2E9C-101B-9397-08002B2CF9AE}" pid="6" name="MSIP_Label_fb276786-cf20-4f9d-b5c6-e06f7f4594c5_SiteId">
    <vt:lpwstr>d884ae64-32b1-4130-a449-4aa655c9a330</vt:lpwstr>
  </property>
  <property fmtid="{D5CDD505-2E9C-101B-9397-08002B2CF9AE}" pid="7" name="MSIP_Label_fb276786-cf20-4f9d-b5c6-e06f7f4594c5_ActionId">
    <vt:lpwstr>45cdf8e1-839e-4acf-950f-dee58430bff3</vt:lpwstr>
  </property>
  <property fmtid="{D5CDD505-2E9C-101B-9397-08002B2CF9AE}" pid="8" name="MSIP_Label_fb276786-cf20-4f9d-b5c6-e06f7f4594c5_ContentBits">
    <vt:lpwstr>0</vt:lpwstr>
  </property>
  <property fmtid="{D5CDD505-2E9C-101B-9397-08002B2CF9AE}" pid="9" name="ContentTypeId">
    <vt:lpwstr>0x010100AD9EF2F6CDE3A94AAD42F122653643A9</vt:lpwstr>
  </property>
</Properties>
</file>