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3835" r:id="rId3"/>
    <p:sldId id="3861" r:id="rId4"/>
    <p:sldId id="3970" r:id="rId5"/>
    <p:sldId id="3969" r:id="rId6"/>
    <p:sldId id="3834" r:id="rId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31299-408A-48FD-BA5A-C96E5EBBE942}" v="21" dt="2025-06-05T09:32:34.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68" y="52"/>
      </p:cViewPr>
      <p:guideLst/>
    </p:cSldViewPr>
  </p:slideViewPr>
  <p:notesTextViewPr>
    <p:cViewPr>
      <p:scale>
        <a:sx n="1" d="1"/>
        <a:sy n="1" d="1"/>
      </p:scale>
      <p:origin x="0" y="0"/>
    </p:cViewPr>
  </p:notesTextViewPr>
  <p:notesViewPr>
    <p:cSldViewPr snapToGrid="0">
      <p:cViewPr varScale="1">
        <p:scale>
          <a:sx n="61" d="100"/>
          <a:sy n="61" d="100"/>
        </p:scale>
        <p:origin x="20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64EC3FE-C0A2-435C-80DA-6E9E7B5BA4F1}" type="datetimeFigureOut">
              <a:rPr lang="en-GB" smtClean="0"/>
              <a:t>05/06/2025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8990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D107662-E112-4C50-A568-2910469ABE32}" type="slidenum">
              <a:rPr lang="en-GB" smtClean="0"/>
              <a:t>‹#›</a:t>
            </a:fld>
            <a:endParaRPr lang="en-GB"/>
          </a:p>
        </p:txBody>
      </p:sp>
    </p:spTree>
    <p:extLst>
      <p:ext uri="{BB962C8B-B14F-4D97-AF65-F5344CB8AC3E}">
        <p14:creationId xmlns:p14="http://schemas.microsoft.com/office/powerpoint/2010/main" val="159298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14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300" dirty="0"/>
              <a:t>This research involves collaboration between </a:t>
            </a:r>
            <a:r>
              <a:rPr lang="en-GB" sz="1300" dirty="0">
                <a:solidFill>
                  <a:schemeClr val="accent4">
                    <a:lumMod val="75000"/>
                  </a:schemeClr>
                </a:solidFill>
              </a:rPr>
              <a:t>19 academic and community partners</a:t>
            </a:r>
            <a:r>
              <a:rPr lang="en-GB" sz="1300" dirty="0"/>
              <a:t> and a broad range of stakeholders from academia, policy professions, community development, health and social care, statutory and civil society agencies and creatives.</a:t>
            </a:r>
          </a:p>
          <a:p>
            <a:pPr rtl="0"/>
            <a:r>
              <a:rPr lang="en-GB" sz="1300" dirty="0"/>
              <a:t>It has been designed to understand the experiences of Refugees, Asylum Seekers and Migrant communities’  in 12 localities in London and the East of England (including urban, rural and coastal areas) as they utilise and  engage with a wide range of community assets (e.g. food banks, advice and health services, mosques and churches providing ESOL and social support, ‘green’ and ‘blue space’ etc). The aim is to explore how community assets can tackle health inequalities for the populations and identify transferable models of practice.</a:t>
            </a:r>
          </a:p>
          <a:p>
            <a:pPr rtl="0"/>
            <a:endParaRPr lang="en-GB" sz="1300" dirty="0"/>
          </a:p>
          <a:p>
            <a:pPr rtl="0"/>
            <a:endParaRPr lang="en-GB" dirty="0"/>
          </a:p>
        </p:txBody>
      </p:sp>
      <p:sp>
        <p:nvSpPr>
          <p:cNvPr id="4" name="Slide Number Placeholder 3"/>
          <p:cNvSpPr>
            <a:spLocks noGrp="1"/>
          </p:cNvSpPr>
          <p:nvPr>
            <p:ph type="sldNum" sz="quarter" idx="5"/>
          </p:nvPr>
        </p:nvSpPr>
        <p:spPr/>
        <p:txBody>
          <a:bodyPr/>
          <a:lstStyle/>
          <a:p>
            <a:pPr defTabSz="990752">
              <a:defRPr/>
            </a:pPr>
            <a:fld id="{D40C6A29-4676-420C-BBE3-ACC2B80F64D4}"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274531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Co-production and creative methodologies are embedded throughout the DNA of our study In order to capture participants’ experiences of service access and use, (and ultimately to generate an evidence-based conceptual framework for transdisciplinary interventions in health care that allow community assets to be efficiently integrated to support accessible, scalable services) in addition to traditional social science methods, we are incorporating digital counter-cartography; photographic methods; creative story telling and a range of other arts-based practices such as forum theatre; co-cooking and calligraphy, which are collaboratively identified by locality-based research teams, and vary across our 12 field-sites in urban, rural and coastal regions. </a:t>
            </a:r>
          </a:p>
          <a:p>
            <a:endParaRPr lang="en-GB" dirty="0"/>
          </a:p>
        </p:txBody>
      </p:sp>
      <p:sp>
        <p:nvSpPr>
          <p:cNvPr id="4" name="Slide Number Placeholder 3"/>
          <p:cNvSpPr>
            <a:spLocks noGrp="1"/>
          </p:cNvSpPr>
          <p:nvPr>
            <p:ph type="sldNum" sz="quarter" idx="5"/>
          </p:nvPr>
        </p:nvSpPr>
        <p:spPr/>
        <p:txBody>
          <a:bodyPr/>
          <a:lstStyle/>
          <a:p>
            <a:pPr rtl="0"/>
            <a:fld id="{D40C6A29-4676-420C-BBE3-ACC2B80F64D4}" type="slidenum">
              <a:rPr lang="en-GB" noProof="0" smtClean="0"/>
              <a:t>3</a:t>
            </a:fld>
            <a:endParaRPr lang="en-GB" noProof="0"/>
          </a:p>
        </p:txBody>
      </p:sp>
    </p:spTree>
    <p:extLst>
      <p:ext uri="{BB962C8B-B14F-4D97-AF65-F5344CB8AC3E}">
        <p14:creationId xmlns:p14="http://schemas.microsoft.com/office/powerpoint/2010/main" val="43845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1666A-2ED0-3688-99BC-37B96A125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92C00-89CB-385C-0762-F25B15766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A0935-36F9-E152-337E-93C7B1946116}"/>
              </a:ext>
            </a:extLst>
          </p:cNvPr>
          <p:cNvSpPr>
            <a:spLocks noGrp="1"/>
          </p:cNvSpPr>
          <p:nvPr>
            <p:ph type="body" idx="1"/>
          </p:nvPr>
        </p:nvSpPr>
        <p:spPr/>
        <p:txBody>
          <a:bodyPr rtlCol="0"/>
          <a:lstStyle/>
          <a:p>
            <a:pPr rtl="0"/>
            <a:endParaRPr lang="en-GB" noProof="0" dirty="0"/>
          </a:p>
          <a:p>
            <a:pPr rtl="0"/>
            <a:r>
              <a:rPr lang="en-GB" noProof="0" dirty="0"/>
              <a:t>Key challenges - translation – CCRs helping, extra reliance on them than expected. Comprehension of issues and context of responses. Selection of creative methods which are accessible to and favoured by all – </a:t>
            </a:r>
            <a:r>
              <a:rPr lang="en-GB" noProof="0" dirty="0" err="1"/>
              <a:t>nb</a:t>
            </a:r>
            <a:r>
              <a:rPr lang="en-GB" noProof="0" dirty="0"/>
              <a:t> – who selects? Translating creative outputs into meaningful data given breadth of participants.</a:t>
            </a:r>
          </a:p>
          <a:p>
            <a:pPr rtl="0"/>
            <a:r>
              <a:rPr lang="en-GB" noProof="0" dirty="0"/>
              <a:t>Some excellent CCRs who are engaged in the project and some who struggled to complete interviews as thoroughly as hoped and are less engaged.</a:t>
            </a:r>
          </a:p>
          <a:p>
            <a:pPr rtl="0"/>
            <a:r>
              <a:rPr lang="en-GB" noProof="0" dirty="0"/>
              <a:t>Some hard to reach nationalities, required specific CF events to meet.  Different routes of entry create multiple perspectives to issues during CFs.</a:t>
            </a:r>
          </a:p>
          <a:p>
            <a:pPr rtl="0"/>
            <a:r>
              <a:rPr lang="en-GB" noProof="0" dirty="0"/>
              <a:t>The next stage of data collection will need to address gaps identified in the initial analysis. </a:t>
            </a:r>
          </a:p>
          <a:p>
            <a:pPr rtl="0"/>
            <a:r>
              <a:rPr lang="en-GB" noProof="0" dirty="0"/>
              <a:t>Gov’t changes to priorities re: research, migration and health creating uncertainty and stress in some field site areas in particular</a:t>
            </a:r>
          </a:p>
          <a:p>
            <a:pPr rtl="0"/>
            <a:endParaRPr lang="en-GB" noProof="0" dirty="0"/>
          </a:p>
        </p:txBody>
      </p:sp>
      <p:sp>
        <p:nvSpPr>
          <p:cNvPr id="4" name="Slide Number Placeholder 3">
            <a:extLst>
              <a:ext uri="{FF2B5EF4-FFF2-40B4-BE49-F238E27FC236}">
                <a16:creationId xmlns:a16="http://schemas.microsoft.com/office/drawing/2014/main" id="{093AFB22-09D0-63C0-7620-0868F07ED4BA}"/>
              </a:ext>
            </a:extLst>
          </p:cNvPr>
          <p:cNvSpPr>
            <a:spLocks noGrp="1"/>
          </p:cNvSpPr>
          <p:nvPr>
            <p:ph type="sldNum" sz="quarter" idx="5"/>
          </p:nvPr>
        </p:nvSpPr>
        <p:spPr/>
        <p:txBody>
          <a:bodyPr rtlCol="0"/>
          <a:lstStyle/>
          <a:p>
            <a:pPr rtl="0"/>
            <a:fld id="{D40C6A29-4676-420C-BBE3-ACC2B80F64D4}" type="slidenum">
              <a:rPr lang="en-US" smtClean="0"/>
              <a:t>4</a:t>
            </a:fld>
            <a:endParaRPr lang="en-US"/>
          </a:p>
        </p:txBody>
      </p:sp>
    </p:spTree>
    <p:extLst>
      <p:ext uri="{BB962C8B-B14F-4D97-AF65-F5344CB8AC3E}">
        <p14:creationId xmlns:p14="http://schemas.microsoft.com/office/powerpoint/2010/main" val="296759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16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BF7D-70A5-96CF-AD36-96CB310731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63DBB8-473A-7E76-5594-F859F71D2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056347-09F4-D4EB-B1E6-B5775BF1F359}"/>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FC9192C9-339A-DDE7-A575-0C6E2BBEA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942C-853C-028A-CED2-89CDD030C105}"/>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298284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9A69-B004-8BDF-9EAB-9B2F876738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85E7B-7662-7D60-6895-BA396E0F5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588813-22B5-553B-DED0-89C39379BF64}"/>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7C8EAD4C-ADA9-E455-D586-B98C6F7F7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11FD5A-A779-3F86-BCE1-FF5391D0D05D}"/>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349726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EA612-EE4F-235A-8E87-72AE0E3AA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9510F9-4242-7361-BC9C-4C7427732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9FEE4-3C61-2386-0A5F-9B11C8D58F2D}"/>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0D60E72F-D39F-1DAD-12DD-4E0659B0EA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2C490-AE1C-6AEA-5FD4-5D36A31F8805}"/>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3150565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Tree>
    <p:extLst>
      <p:ext uri="{BB962C8B-B14F-4D97-AF65-F5344CB8AC3E}">
        <p14:creationId xmlns:p14="http://schemas.microsoft.com/office/powerpoint/2010/main" val="72095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64310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en-US" noProof="0"/>
              <a:t>Click to edit Master text styles</a:t>
            </a:r>
          </a:p>
          <a:p>
            <a:pPr lvl="1" rtl="0"/>
            <a:r>
              <a:rPr lang="en-US" noProof="0"/>
              <a:t>Second level</a:t>
            </a:r>
          </a:p>
          <a:p>
            <a:pPr lvl="2" rtl="0"/>
            <a:r>
              <a:rPr lang="en-US" noProof="0"/>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210772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02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38932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28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72496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en-US" noProof="0"/>
              <a:t>Click icon to add picture</a:t>
            </a:r>
            <a:endParaRPr lang="en-GB" noProof="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en-GB" noProof="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en-GB" noProof="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en-GB" noProof="0" smtClean="0"/>
              <a:pPr>
                <a:defRPr/>
              </a:pPr>
              <a:t>‹#›</a:t>
            </a:fld>
            <a:endParaRPr lang="en-GB" noProof="0"/>
          </a:p>
        </p:txBody>
      </p:sp>
    </p:spTree>
    <p:extLst>
      <p:ext uri="{BB962C8B-B14F-4D97-AF65-F5344CB8AC3E}">
        <p14:creationId xmlns:p14="http://schemas.microsoft.com/office/powerpoint/2010/main" val="403414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DDCB-175B-4862-C82C-6C09E4111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0F52B9-EE9F-3F99-26AB-5628538C4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F9AE1-A498-845D-594F-0ECA8F2DB1E4}"/>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89076219-0621-0BEE-1B8C-A0854B706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ACF08-0E13-B392-C94E-A7611AF23490}"/>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2484104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5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885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29913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Tree>
    <p:extLst>
      <p:ext uri="{BB962C8B-B14F-4D97-AF65-F5344CB8AC3E}">
        <p14:creationId xmlns:p14="http://schemas.microsoft.com/office/powerpoint/2010/main" val="3804553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801038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03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2992013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191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48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FFA7-638D-13B3-68B5-618B4386EA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3D9111-7EA2-2926-197D-5EC022DBA8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B3F3C-3564-631E-5A4D-2B51E2AC247E}"/>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C299C950-60DE-F89A-6151-7304B33C91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E2F0D-1297-6CF6-BCB2-B385150C7DC4}"/>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237269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F6A1-1086-D93B-84A9-4BF5798513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43BE9C-2FED-F0C6-BC58-1B54F441B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D92984-C063-1FB7-7173-CF1C71192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E127FA-8ACD-AA71-2F52-3E5DAF9C1DF7}"/>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6" name="Footer Placeholder 5">
            <a:extLst>
              <a:ext uri="{FF2B5EF4-FFF2-40B4-BE49-F238E27FC236}">
                <a16:creationId xmlns:a16="http://schemas.microsoft.com/office/drawing/2014/main" id="{9B82F05B-1239-FC86-3745-00FB2EBD4E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4A8650-4BA5-7AD1-7C10-24CBF881971F}"/>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187150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519A-F528-8420-AA93-9320137E43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B148AF-4903-82D3-1BFA-C2F85D2C3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F8C8CC-093A-063E-D93E-FC0B956D7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01479A-5A14-02E0-9DD9-D53C0FE5F8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40A51-5987-D0D4-43A2-5EE7514D9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86D11C-0685-1CD6-6459-88437BA49F32}"/>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8" name="Footer Placeholder 7">
            <a:extLst>
              <a:ext uri="{FF2B5EF4-FFF2-40B4-BE49-F238E27FC236}">
                <a16:creationId xmlns:a16="http://schemas.microsoft.com/office/drawing/2014/main" id="{A44AC100-953E-8148-C503-17A3F7AB43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9367DA-F996-EE44-88B0-8132C3E5BD50}"/>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42575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0871-5752-7B97-4FF9-BF3F605FE8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CA383F-2D01-8A6A-C1F8-13727EBFCC60}"/>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4" name="Footer Placeholder 3">
            <a:extLst>
              <a:ext uri="{FF2B5EF4-FFF2-40B4-BE49-F238E27FC236}">
                <a16:creationId xmlns:a16="http://schemas.microsoft.com/office/drawing/2014/main" id="{C6169398-C048-534D-3915-B36FA5D33A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E7AC4A-393C-0E02-43C0-FC3E99C7B9E7}"/>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142759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CBA84-415B-7FCC-3EBA-EC93E2C940F3}"/>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3" name="Footer Placeholder 2">
            <a:extLst>
              <a:ext uri="{FF2B5EF4-FFF2-40B4-BE49-F238E27FC236}">
                <a16:creationId xmlns:a16="http://schemas.microsoft.com/office/drawing/2014/main" id="{4A807040-FC9E-004F-1536-4A95C951C0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302719-8B2F-A03E-B8C9-DCBF098CFE0E}"/>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426746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2729-E55B-FED1-E764-7B5E7BF4C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2F5FD1-5601-1302-21BE-6C6CA5B2E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C85168-BC0D-2E05-6481-3BA82C531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F0EBC-E185-BF95-7BFC-3A7E3F28A826}"/>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6" name="Footer Placeholder 5">
            <a:extLst>
              <a:ext uri="{FF2B5EF4-FFF2-40B4-BE49-F238E27FC236}">
                <a16:creationId xmlns:a16="http://schemas.microsoft.com/office/drawing/2014/main" id="{C9767191-42DC-1C87-9713-C3E20F000A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B0586A-A518-DEF6-EEE0-275EA09BC20A}"/>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40968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3DDF-8A64-DB6F-7468-EFE1D9490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9FE717-F7C8-56B8-87E8-F3483E3F8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D80AD7-57D8-D0EE-9F09-15F224E81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5760B-98EC-F6A2-8AAE-D9D2C689F61F}"/>
              </a:ext>
            </a:extLst>
          </p:cNvPr>
          <p:cNvSpPr>
            <a:spLocks noGrp="1"/>
          </p:cNvSpPr>
          <p:nvPr>
            <p:ph type="dt" sz="half" idx="10"/>
          </p:nvPr>
        </p:nvSpPr>
        <p:spPr/>
        <p:txBody>
          <a:bodyPr/>
          <a:lstStyle/>
          <a:p>
            <a:fld id="{928BA235-5248-462D-A566-C2F38840385B}" type="datetimeFigureOut">
              <a:rPr lang="en-GB" smtClean="0"/>
              <a:t>05/06/2025</a:t>
            </a:fld>
            <a:endParaRPr lang="en-GB"/>
          </a:p>
        </p:txBody>
      </p:sp>
      <p:sp>
        <p:nvSpPr>
          <p:cNvPr id="6" name="Footer Placeholder 5">
            <a:extLst>
              <a:ext uri="{FF2B5EF4-FFF2-40B4-BE49-F238E27FC236}">
                <a16:creationId xmlns:a16="http://schemas.microsoft.com/office/drawing/2014/main" id="{53464508-65C6-20A9-5169-3B324F5452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65E63B-DD63-298F-C878-6A890C23D111}"/>
              </a:ext>
            </a:extLst>
          </p:cNvPr>
          <p:cNvSpPr>
            <a:spLocks noGrp="1"/>
          </p:cNvSpPr>
          <p:nvPr>
            <p:ph type="sldNum" sz="quarter" idx="12"/>
          </p:nvPr>
        </p:nvSpPr>
        <p:spPr/>
        <p:txBody>
          <a:bodyPr/>
          <a:lstStyle/>
          <a:p>
            <a:fld id="{EBCFE0D7-DCA7-4B08-B5B0-C000E2D52801}" type="slidenum">
              <a:rPr lang="en-GB" smtClean="0"/>
              <a:t>‹#›</a:t>
            </a:fld>
            <a:endParaRPr lang="en-GB"/>
          </a:p>
        </p:txBody>
      </p:sp>
    </p:spTree>
    <p:extLst>
      <p:ext uri="{BB962C8B-B14F-4D97-AF65-F5344CB8AC3E}">
        <p14:creationId xmlns:p14="http://schemas.microsoft.com/office/powerpoint/2010/main" val="290916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470A6-5A1F-9304-6382-E2E445C13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F53688-CACF-BB8A-DFFD-85D0D95D9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7FC512-FC40-C9B5-8687-2A39054AF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8BA235-5248-462D-A566-C2F38840385B}" type="datetimeFigureOut">
              <a:rPr lang="en-GB" smtClean="0"/>
              <a:t>05/06/2025</a:t>
            </a:fld>
            <a:endParaRPr lang="en-GB"/>
          </a:p>
        </p:txBody>
      </p:sp>
      <p:sp>
        <p:nvSpPr>
          <p:cNvPr id="5" name="Footer Placeholder 4">
            <a:extLst>
              <a:ext uri="{FF2B5EF4-FFF2-40B4-BE49-F238E27FC236}">
                <a16:creationId xmlns:a16="http://schemas.microsoft.com/office/drawing/2014/main" id="{B7456C41-A9BC-F5BC-7278-6F801384C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1C3DA17-55DC-D296-5A63-325D4F9CB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CFE0D7-DCA7-4B08-B5B0-C000E2D52801}" type="slidenum">
              <a:rPr lang="en-GB" smtClean="0"/>
              <a:t>‹#›</a:t>
            </a:fld>
            <a:endParaRPr lang="en-GB"/>
          </a:p>
        </p:txBody>
      </p:sp>
    </p:spTree>
    <p:extLst>
      <p:ext uri="{BB962C8B-B14F-4D97-AF65-F5344CB8AC3E}">
        <p14:creationId xmlns:p14="http://schemas.microsoft.com/office/powerpoint/2010/main" val="125106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pic>
        <p:nvPicPr>
          <p:cNvPr id="7" name="Picture 6" descr="A logo of a family tree&#10;&#10;Description automatically generated">
            <a:extLst>
              <a:ext uri="{FF2B5EF4-FFF2-40B4-BE49-F238E27FC236}">
                <a16:creationId xmlns:a16="http://schemas.microsoft.com/office/drawing/2014/main" id="{B29F763D-3262-A0F1-F00F-ED82D37E1B4A}"/>
              </a:ext>
            </a:extLst>
          </p:cNvPr>
          <p:cNvPicPr>
            <a:picLocks noChangeAspect="1"/>
          </p:cNvPicPr>
          <p:nvPr userDrawn="1"/>
        </p:nvPicPr>
        <p:blipFill>
          <a:blip r:embed="rId18"/>
          <a:stretch>
            <a:fillRect/>
          </a:stretch>
        </p:blipFill>
        <p:spPr>
          <a:xfrm>
            <a:off x="11037563" y="136526"/>
            <a:ext cx="1026450" cy="1026450"/>
          </a:xfrm>
          <a:prstGeom prst="rect">
            <a:avLst/>
          </a:prstGeom>
        </p:spPr>
      </p:pic>
    </p:spTree>
    <p:extLst>
      <p:ext uri="{BB962C8B-B14F-4D97-AF65-F5344CB8AC3E}">
        <p14:creationId xmlns:p14="http://schemas.microsoft.com/office/powerpoint/2010/main" val="2891079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migrefhealth.co.uk/"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425717" y="2423160"/>
            <a:ext cx="6286916" cy="5817870"/>
          </a:xfrm>
        </p:spPr>
        <p:txBody>
          <a:bodyPr rtlCol="0">
            <a:noAutofit/>
          </a:bodyPr>
          <a:lstStyle/>
          <a:p>
            <a:pPr algn="ctr" rtl="0"/>
            <a:r>
              <a:rPr lang="en-GB" sz="3600" b="1" i="0" dirty="0">
                <a:effectLst/>
              </a:rPr>
              <a:t>Co-creating asset and place-based approaches to tackling refugee and migrant health exclusion</a:t>
            </a:r>
            <a:br>
              <a:rPr lang="en-GB" sz="3600" b="1" i="0" dirty="0">
                <a:effectLst/>
              </a:rPr>
            </a:br>
            <a:br>
              <a:rPr lang="en-GB" sz="3600" b="1" i="0" dirty="0">
                <a:effectLst/>
              </a:rPr>
            </a:br>
            <a:br>
              <a:rPr lang="en-GB" sz="3600" b="1" i="0" dirty="0">
                <a:effectLst/>
              </a:rPr>
            </a:br>
            <a:br>
              <a:rPr lang="en-GB" sz="3600" b="1" i="0" dirty="0">
                <a:effectLst/>
              </a:rPr>
            </a:br>
            <a:r>
              <a:rPr lang="en-GB" sz="2800" b="1" i="0" dirty="0">
                <a:solidFill>
                  <a:srgbClr val="00B050"/>
                </a:solidFill>
                <a:effectLst/>
              </a:rPr>
              <a:t>Margaret Greenfields@aru.ac.uk</a:t>
            </a:r>
            <a:br>
              <a:rPr lang="en-GB" sz="3600" b="1" i="0" dirty="0">
                <a:effectLst/>
              </a:rPr>
            </a:br>
            <a:br>
              <a:rPr lang="en-GB" sz="3600" b="1" i="0" dirty="0">
                <a:effectLst/>
              </a:rPr>
            </a:br>
            <a:br>
              <a:rPr lang="en-GB" sz="3600" b="1" i="0" dirty="0">
                <a:effectLst/>
              </a:rPr>
            </a:br>
            <a:br>
              <a:rPr lang="en-GB" sz="3600" b="1" i="0" dirty="0">
                <a:effectLst/>
              </a:rPr>
            </a:br>
            <a:endParaRPr lang="en-GB" sz="3600" dirty="0"/>
          </a:p>
        </p:txBody>
      </p:sp>
      <p:pic>
        <p:nvPicPr>
          <p:cNvPr id="3" name="Picture 2">
            <a:extLst>
              <a:ext uri="{FF2B5EF4-FFF2-40B4-BE49-F238E27FC236}">
                <a16:creationId xmlns:a16="http://schemas.microsoft.com/office/drawing/2014/main" id="{4820D582-FB5E-B619-B3A5-3D210999C6FE}"/>
              </a:ext>
            </a:extLst>
          </p:cNvPr>
          <p:cNvPicPr>
            <a:picLocks noChangeAspect="1"/>
          </p:cNvPicPr>
          <p:nvPr/>
        </p:nvPicPr>
        <p:blipFill>
          <a:blip r:embed="rId3"/>
          <a:stretch>
            <a:fillRect/>
          </a:stretch>
        </p:blipFill>
        <p:spPr>
          <a:xfrm>
            <a:off x="1703098" y="6115050"/>
            <a:ext cx="2011676" cy="582930"/>
          </a:xfrm>
          <a:prstGeom prst="rect">
            <a:avLst/>
          </a:prstGeom>
        </p:spPr>
      </p:pic>
    </p:spTree>
    <p:extLst>
      <p:ext uri="{BB962C8B-B14F-4D97-AF65-F5344CB8AC3E}">
        <p14:creationId xmlns:p14="http://schemas.microsoft.com/office/powerpoint/2010/main" val="24188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rotWithShape="1">
          <a:blip r:embed="rId3"/>
          <a:srcRect l="3457" r="11716" b="-1"/>
          <a:stretch/>
        </p:blipFill>
        <p:spPr>
          <a:xfrm>
            <a:off x="6261609" y="10"/>
            <a:ext cx="3519311" cy="3007899"/>
          </a:xfrm>
          <a:noFill/>
        </p:spPr>
      </p:pic>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718312" y="403860"/>
            <a:ext cx="5120640" cy="1325880"/>
          </a:xfrm>
        </p:spPr>
        <p:txBody>
          <a:bodyPr rtlCol="0" anchor="ctr">
            <a:normAutofit/>
          </a:bodyPr>
          <a:lstStyle/>
          <a:p>
            <a:pPr rtl="0"/>
            <a:r>
              <a:rPr lang="en-GB" b="1" dirty="0"/>
              <a:t>Project Goal</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8610600" y="6356350"/>
            <a:ext cx="2743200" cy="365125"/>
          </a:xfrm>
        </p:spPr>
        <p:txBody>
          <a:bodyPr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GB"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
        <p:nvSpPr>
          <p:cNvPr id="7" name="Content Placeholder 4">
            <a:extLst>
              <a:ext uri="{FF2B5EF4-FFF2-40B4-BE49-F238E27FC236}">
                <a16:creationId xmlns:a16="http://schemas.microsoft.com/office/drawing/2014/main" id="{95B9FF2F-2213-C543-D0CB-2F12A4FCEEBE}"/>
              </a:ext>
            </a:extLst>
          </p:cNvPr>
          <p:cNvSpPr>
            <a:spLocks noGrp="1"/>
          </p:cNvSpPr>
          <p:nvPr>
            <p:ph idx="1"/>
          </p:nvPr>
        </p:nvSpPr>
        <p:spPr>
          <a:xfrm>
            <a:off x="619165" y="2258292"/>
            <a:ext cx="5501813" cy="3532908"/>
          </a:xfrm>
        </p:spPr>
        <p:txBody>
          <a:bodyPr rtlCol="0">
            <a:normAutofit/>
          </a:bodyPr>
          <a:lstStyle/>
          <a:p>
            <a:pPr rtl="0"/>
            <a:r>
              <a:rPr lang="en-GB" sz="2800"/>
              <a:t>To make sure that </a:t>
            </a:r>
            <a:r>
              <a:rPr lang="en-GB" sz="2800" b="1"/>
              <a:t>community assets </a:t>
            </a:r>
            <a:r>
              <a:rPr lang="en-GB" sz="2800"/>
              <a:t>used by</a:t>
            </a:r>
            <a:r>
              <a:rPr lang="en-GB" sz="2800">
                <a:solidFill>
                  <a:schemeClr val="accent4">
                    <a:lumMod val="75000"/>
                  </a:schemeClr>
                </a:solidFill>
              </a:rPr>
              <a:t> </a:t>
            </a:r>
            <a:r>
              <a:rPr lang="en-GB" sz="2800" b="1">
                <a:solidFill>
                  <a:schemeClr val="accent5">
                    <a:lumMod val="50000"/>
                  </a:schemeClr>
                </a:solidFill>
              </a:rPr>
              <a:t>local communities </a:t>
            </a:r>
            <a:r>
              <a:rPr lang="en-GB" sz="2800"/>
              <a:t>are collaboratively identified and better supported to help </a:t>
            </a:r>
            <a:r>
              <a:rPr lang="en-GB" sz="2800" b="1">
                <a:solidFill>
                  <a:schemeClr val="accent5">
                    <a:lumMod val="50000"/>
                  </a:schemeClr>
                </a:solidFill>
              </a:rPr>
              <a:t>improve the health outcomes </a:t>
            </a:r>
            <a:r>
              <a:rPr lang="en-GB" sz="2800"/>
              <a:t>for refugee, asylum-seeking and migrant communities. </a:t>
            </a:r>
          </a:p>
        </p:txBody>
      </p:sp>
      <p:sp>
        <p:nvSpPr>
          <p:cNvPr id="3" name="Footer Placeholder 2">
            <a:extLst>
              <a:ext uri="{FF2B5EF4-FFF2-40B4-BE49-F238E27FC236}">
                <a16:creationId xmlns:a16="http://schemas.microsoft.com/office/drawing/2014/main" id="{69ECC0F8-6834-0569-78FB-0759F6DE85DC}"/>
              </a:ext>
            </a:extLst>
          </p:cNvPr>
          <p:cNvSpPr>
            <a:spLocks noGrp="1"/>
          </p:cNvSpPr>
          <p:nvPr>
            <p:ph type="ftr" sz="quarter" idx="11"/>
          </p:nvPr>
        </p:nvSpPr>
        <p:spPr>
          <a:xfrm>
            <a:off x="2068830" y="6319752"/>
            <a:ext cx="6084570" cy="401723"/>
          </a:xfrm>
        </p:spPr>
        <p:txBody>
          <a:bodyPr/>
          <a:lstStyle/>
          <a:p>
            <a:pPr rtl="0">
              <a:defRPr/>
            </a:pPr>
            <a:r>
              <a:rPr lang="en-GB" noProof="0" dirty="0">
                <a:solidFill>
                  <a:prstClr val="black">
                    <a:tint val="75000"/>
                  </a:prstClr>
                </a:solidFill>
              </a:rPr>
              <a:t>UKPRN: Creative Methods and Outputs in Participatory Research 6/6/25</a:t>
            </a:r>
          </a:p>
        </p:txBody>
      </p:sp>
      <p:pic>
        <p:nvPicPr>
          <p:cNvPr id="9" name="Picture Placeholder 9">
            <a:extLst>
              <a:ext uri="{FF2B5EF4-FFF2-40B4-BE49-F238E27FC236}">
                <a16:creationId xmlns:a16="http://schemas.microsoft.com/office/drawing/2014/main" id="{8A106183-BE76-6B6C-4125-B58D394A1375}"/>
              </a:ext>
            </a:extLst>
          </p:cNvPr>
          <p:cNvPicPr>
            <a:picLocks noGrp="1" noChangeAspect="1"/>
          </p:cNvPicPr>
          <p:nvPr>
            <p:ph type="pic" sz="quarter" idx="14"/>
          </p:nvPr>
        </p:nvPicPr>
        <p:blipFill>
          <a:blip r:embed="rId4"/>
          <a:srcRect l="16700" r="16700"/>
          <a:stretch/>
        </p:blipFill>
        <p:spPr>
          <a:xfrm>
            <a:off x="7635414" y="2727315"/>
            <a:ext cx="4291012" cy="4130675"/>
          </a:xfrm>
        </p:spPr>
      </p:pic>
    </p:spTree>
    <p:extLst>
      <p:ext uri="{BB962C8B-B14F-4D97-AF65-F5344CB8AC3E}">
        <p14:creationId xmlns:p14="http://schemas.microsoft.com/office/powerpoint/2010/main" val="281602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map with many points&#10;&#10;AI-generated content may be incorrect.">
            <a:extLst>
              <a:ext uri="{FF2B5EF4-FFF2-40B4-BE49-F238E27FC236}">
                <a16:creationId xmlns:a16="http://schemas.microsoft.com/office/drawing/2014/main" id="{2CF4CE10-4CDE-36D2-175C-B95621240D45}"/>
              </a:ext>
            </a:extLst>
          </p:cNvPr>
          <p:cNvPicPr>
            <a:picLocks noGrp="1" noChangeAspect="1"/>
          </p:cNvPicPr>
          <p:nvPr>
            <p:ph type="pic" sz="quarter" idx="13"/>
          </p:nvPr>
        </p:nvPicPr>
        <p:blipFill>
          <a:blip r:embed="rId3"/>
          <a:srcRect l="15963" r="15963"/>
          <a:stretch>
            <a:fillRect/>
          </a:stretch>
        </p:blipFill>
        <p:spPr/>
      </p:pic>
      <p:sp>
        <p:nvSpPr>
          <p:cNvPr id="4" name="Title 3">
            <a:extLst>
              <a:ext uri="{FF2B5EF4-FFF2-40B4-BE49-F238E27FC236}">
                <a16:creationId xmlns:a16="http://schemas.microsoft.com/office/drawing/2014/main" id="{D2D3A599-7062-BB70-1C23-4918725D52AA}"/>
              </a:ext>
            </a:extLst>
          </p:cNvPr>
          <p:cNvSpPr>
            <a:spLocks noGrp="1"/>
          </p:cNvSpPr>
          <p:nvPr>
            <p:ph type="title"/>
          </p:nvPr>
        </p:nvSpPr>
        <p:spPr/>
        <p:txBody>
          <a:bodyPr/>
          <a:lstStyle/>
          <a:p>
            <a:r>
              <a:rPr lang="en-GB" b="1" dirty="0"/>
              <a:t>Progress so far</a:t>
            </a:r>
          </a:p>
        </p:txBody>
      </p:sp>
      <p:sp>
        <p:nvSpPr>
          <p:cNvPr id="7" name="Slide Number Placeholder 6">
            <a:extLst>
              <a:ext uri="{FF2B5EF4-FFF2-40B4-BE49-F238E27FC236}">
                <a16:creationId xmlns:a16="http://schemas.microsoft.com/office/drawing/2014/main" id="{21127107-E9EC-D04B-887D-C3B5F846F616}"/>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3</a:t>
            </a:fld>
            <a:endParaRPr lang="en-GB" noProof="0">
              <a:solidFill>
                <a:prstClr val="black">
                  <a:tint val="75000"/>
                </a:prstClr>
              </a:solidFill>
            </a:endParaRPr>
          </a:p>
        </p:txBody>
      </p:sp>
      <p:sp>
        <p:nvSpPr>
          <p:cNvPr id="8" name="Content Placeholder 7">
            <a:extLst>
              <a:ext uri="{FF2B5EF4-FFF2-40B4-BE49-F238E27FC236}">
                <a16:creationId xmlns:a16="http://schemas.microsoft.com/office/drawing/2014/main" id="{CDC02392-C3BA-534B-34DB-D44FAD67FE00}"/>
              </a:ext>
            </a:extLst>
          </p:cNvPr>
          <p:cNvSpPr>
            <a:spLocks noGrp="1"/>
          </p:cNvSpPr>
          <p:nvPr>
            <p:ph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Up to June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Draft asset map ‘counter-cartography’ (all 12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Recruitment and training of 24 CCRs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80 walking interviews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CF1: launch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CFs2 &amp; 3: workshops - collecting data on the key topics with a range of nationalities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CF4: creative storytelling workshop on housing/home/belonging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Photographic community asset capture underway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June-December 2025:</a:t>
            </a:r>
          </a:p>
          <a:p>
            <a:pPr>
              <a:lnSpc>
                <a:spcPct val="100000"/>
              </a:lnSpc>
              <a:spcBef>
                <a:spcPts val="0"/>
              </a:spcBef>
              <a:defRPr/>
            </a:pPr>
            <a:r>
              <a:rPr lang="en-US" dirty="0"/>
              <a:t>CF5: stakeholder workshops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CF6-8: creative workshops</a:t>
            </a:r>
          </a:p>
        </p:txBody>
      </p:sp>
      <p:sp>
        <p:nvSpPr>
          <p:cNvPr id="13" name="Picture Placeholder 12">
            <a:extLst>
              <a:ext uri="{FF2B5EF4-FFF2-40B4-BE49-F238E27FC236}">
                <a16:creationId xmlns:a16="http://schemas.microsoft.com/office/drawing/2014/main" id="{8546F549-6B48-0D7B-F420-C85E1FDED3C5}"/>
              </a:ext>
            </a:extLst>
          </p:cNvPr>
          <p:cNvSpPr>
            <a:spLocks noGrp="1"/>
          </p:cNvSpPr>
          <p:nvPr>
            <p:ph type="pic" sz="quarter" idx="14"/>
          </p:nvPr>
        </p:nvSpPr>
        <p:spPr/>
        <p:txBody>
          <a:bodyPr/>
          <a:lstStyle/>
          <a:p>
            <a:endParaRPr lang="en-GB"/>
          </a:p>
        </p:txBody>
      </p:sp>
      <p:pic>
        <p:nvPicPr>
          <p:cNvPr id="1030" name="Picture 6" descr="A white paper with blue writing on it&#10;&#10;AI-generated content may be incorrect.">
            <a:extLst>
              <a:ext uri="{FF2B5EF4-FFF2-40B4-BE49-F238E27FC236}">
                <a16:creationId xmlns:a16="http://schemas.microsoft.com/office/drawing/2014/main" id="{C9F03D2C-2588-0931-9137-A16D4FF41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3540" b="1820"/>
          <a:stretch/>
        </p:blipFill>
        <p:spPr bwMode="auto">
          <a:xfrm>
            <a:off x="7901260" y="2695459"/>
            <a:ext cx="4290740" cy="42082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2">
            <a:extLst>
              <a:ext uri="{FF2B5EF4-FFF2-40B4-BE49-F238E27FC236}">
                <a16:creationId xmlns:a16="http://schemas.microsoft.com/office/drawing/2014/main" id="{5166D455-76C5-0EA3-70D1-6DAE15ED16E5}"/>
              </a:ext>
            </a:extLst>
          </p:cNvPr>
          <p:cNvSpPr>
            <a:spLocks noGrp="1"/>
          </p:cNvSpPr>
          <p:nvPr>
            <p:ph type="ftr" sz="quarter" idx="11"/>
          </p:nvPr>
        </p:nvSpPr>
        <p:spPr>
          <a:xfrm>
            <a:off x="4038600" y="6356350"/>
            <a:ext cx="4114800" cy="365125"/>
          </a:xfrm>
        </p:spPr>
        <p:txBody>
          <a:bodyPr/>
          <a:lstStyle/>
          <a:p>
            <a:pPr rtl="0">
              <a:defRPr/>
            </a:pPr>
            <a:r>
              <a:rPr lang="en-GB" noProof="0" dirty="0">
                <a:solidFill>
                  <a:prstClr val="black">
                    <a:tint val="75000"/>
                  </a:prstClr>
                </a:solidFill>
              </a:rPr>
              <a:t>UKPRN: Creative Methods and Outputs in Participatory Research 6/6/25</a:t>
            </a:r>
          </a:p>
        </p:txBody>
      </p:sp>
    </p:spTree>
    <p:extLst>
      <p:ext uri="{BB962C8B-B14F-4D97-AF65-F5344CB8AC3E}">
        <p14:creationId xmlns:p14="http://schemas.microsoft.com/office/powerpoint/2010/main" val="320688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1ECD-3F84-F4B8-0ACE-E9B055A1D1ED}"/>
            </a:ext>
          </a:extLst>
        </p:cNvPr>
        <p:cNvGrpSpPr/>
        <p:nvPr/>
      </p:nvGrpSpPr>
      <p:grpSpPr>
        <a:xfrm>
          <a:off x="0" y="0"/>
          <a:ext cx="0" cy="0"/>
          <a:chOff x="0" y="0"/>
          <a:chExt cx="0" cy="0"/>
        </a:xfrm>
      </p:grpSpPr>
      <p:pic>
        <p:nvPicPr>
          <p:cNvPr id="4" name="Picture 3" descr="A logo of a family tree&#10;&#10;Description automatically generated">
            <a:extLst>
              <a:ext uri="{FF2B5EF4-FFF2-40B4-BE49-F238E27FC236}">
                <a16:creationId xmlns:a16="http://schemas.microsoft.com/office/drawing/2014/main" id="{2B4FFAE7-B96E-31AE-A54A-854C109D4C57}"/>
              </a:ext>
            </a:extLst>
          </p:cNvPr>
          <p:cNvPicPr>
            <a:picLocks noChangeAspect="1"/>
          </p:cNvPicPr>
          <p:nvPr/>
        </p:nvPicPr>
        <p:blipFill>
          <a:blip r:embed="rId3"/>
          <a:srcRect r="1" b="3741"/>
          <a:stretch/>
        </p:blipFill>
        <p:spPr>
          <a:xfrm>
            <a:off x="8069580" y="3221228"/>
            <a:ext cx="3636238" cy="3500247"/>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6" name="Slide Number Placeholder 5">
            <a:extLst>
              <a:ext uri="{FF2B5EF4-FFF2-40B4-BE49-F238E27FC236}">
                <a16:creationId xmlns:a16="http://schemas.microsoft.com/office/drawing/2014/main" id="{D3F532AC-D061-66DF-CFC5-169C8943186A}"/>
              </a:ext>
            </a:extLst>
          </p:cNvPr>
          <p:cNvSpPr>
            <a:spLocks noGrp="1"/>
          </p:cNvSpPr>
          <p:nvPr>
            <p:ph type="sldNum" sz="quarter" idx="12"/>
          </p:nvPr>
        </p:nvSpPr>
        <p:spPr>
          <a:xfrm>
            <a:off x="8610600" y="6356350"/>
            <a:ext cx="2743200" cy="365125"/>
          </a:xfrm>
        </p:spPr>
        <p:txBody>
          <a:bodyPr rtlCol="0" anchor="ctr">
            <a:normAutofit/>
          </a:bodyPr>
          <a:lstStyle/>
          <a:p>
            <a:pPr lvl="0" rtl="0">
              <a:spcAft>
                <a:spcPts val="600"/>
              </a:spcAft>
            </a:pPr>
            <a:fld id="{D76B855D-E9CC-4FF8-AD85-6CDC7B89A0DE}" type="slidenum">
              <a:rPr lang="en-GB" noProof="0" smtClean="0">
                <a:solidFill>
                  <a:prstClr val="black">
                    <a:tint val="75000"/>
                  </a:prstClr>
                </a:solidFill>
              </a:rPr>
              <a:pPr lvl="0" rtl="0">
                <a:spcAft>
                  <a:spcPts val="600"/>
                </a:spcAft>
              </a:pPr>
              <a:t>4</a:t>
            </a:fld>
            <a:endParaRPr lang="en-GB" noProof="0">
              <a:solidFill>
                <a:prstClr val="black">
                  <a:tint val="75000"/>
                </a:prstClr>
              </a:solidFill>
            </a:endParaRPr>
          </a:p>
        </p:txBody>
      </p:sp>
      <p:sp>
        <p:nvSpPr>
          <p:cNvPr id="8" name="Title 3">
            <a:extLst>
              <a:ext uri="{FF2B5EF4-FFF2-40B4-BE49-F238E27FC236}">
                <a16:creationId xmlns:a16="http://schemas.microsoft.com/office/drawing/2014/main" id="{F0A638F2-0C50-F6BC-7F05-2CF261D5CAFB}"/>
              </a:ext>
            </a:extLst>
          </p:cNvPr>
          <p:cNvSpPr>
            <a:spLocks noGrp="1"/>
          </p:cNvSpPr>
          <p:nvPr>
            <p:ph type="title"/>
          </p:nvPr>
        </p:nvSpPr>
        <p:spPr>
          <a:xfrm>
            <a:off x="486183" y="365760"/>
            <a:ext cx="5775425" cy="1639502"/>
          </a:xfrm>
        </p:spPr>
        <p:txBody>
          <a:bodyPr>
            <a:normAutofit fontScale="90000"/>
          </a:bodyPr>
          <a:lstStyle/>
          <a:p>
            <a:r>
              <a:rPr lang="en-GB" b="1" dirty="0"/>
              <a:t>Challenges of Collaborative and </a:t>
            </a:r>
            <a:br>
              <a:rPr lang="en-GB" b="1" dirty="0"/>
            </a:br>
            <a:r>
              <a:rPr lang="en-GB" b="1" dirty="0"/>
              <a:t>of Creative Methods</a:t>
            </a:r>
          </a:p>
        </p:txBody>
      </p:sp>
      <p:sp>
        <p:nvSpPr>
          <p:cNvPr id="9" name="Content Placeholder 7">
            <a:extLst>
              <a:ext uri="{FF2B5EF4-FFF2-40B4-BE49-F238E27FC236}">
                <a16:creationId xmlns:a16="http://schemas.microsoft.com/office/drawing/2014/main" id="{2CB5C0BC-27BD-75A9-7B2C-2CB6B353B1CD}"/>
              </a:ext>
            </a:extLst>
          </p:cNvPr>
          <p:cNvSpPr>
            <a:spLocks noGrp="1"/>
          </p:cNvSpPr>
          <p:nvPr>
            <p:ph idx="1"/>
          </p:nvPr>
        </p:nvSpPr>
        <p:spPr>
          <a:xfrm>
            <a:off x="486183" y="2005263"/>
            <a:ext cx="5822718" cy="4351086"/>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Up to June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Multi</a:t>
            </a:r>
            <a:r>
              <a:rPr lang="en-US" dirty="0"/>
              <a:t>-lingual events/documentation (16 core languages)</a:t>
            </a:r>
            <a:endParaRPr lang="en-US" dirty="0">
              <a:effectLs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Recruitment of CCRs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Continuity of Engagement</a:t>
            </a:r>
          </a:p>
          <a:p>
            <a:pPr marL="342900" indent="-342900">
              <a:lnSpc>
                <a:spcPct val="100000"/>
              </a:lnSpc>
              <a:spcBef>
                <a:spcPts val="0"/>
              </a:spcBef>
              <a:buFont typeface="Arial" panose="020B0604020202020204" pitchFamily="34" charset="0"/>
              <a:buChar char="•"/>
              <a:defRPr/>
            </a:pPr>
            <a:r>
              <a:rPr lang="en-US" dirty="0"/>
              <a:t>Resourcing  (across teams/time)</a:t>
            </a:r>
          </a:p>
          <a:p>
            <a:pPr marL="342900" indent="-342900">
              <a:lnSpc>
                <a:spcPct val="100000"/>
              </a:lnSpc>
              <a:spcBef>
                <a:spcPts val="0"/>
              </a:spcBef>
              <a:buFont typeface="Arial" panose="020B0604020202020204" pitchFamily="34" charset="0"/>
              <a:buChar char="•"/>
              <a:defRPr/>
            </a:pPr>
            <a:r>
              <a:rPr lang="en-US" dirty="0"/>
              <a:t>Reaching Consensus with so many moving parts</a:t>
            </a:r>
          </a:p>
          <a:p>
            <a:pPr marL="342900" indent="-342900">
              <a:lnSpc>
                <a:spcPct val="100000"/>
              </a:lnSpc>
              <a:spcBef>
                <a:spcPts val="0"/>
              </a:spcBef>
              <a:buFont typeface="Arial" panose="020B0604020202020204" pitchFamily="34" charset="0"/>
              <a:buChar char="•"/>
              <a:defRPr/>
            </a:pPr>
            <a:r>
              <a:rPr lang="en-US" dirty="0"/>
              <a:t>Ensuring adequate comparability given multiple methodologies and diverse populations </a:t>
            </a:r>
          </a:p>
          <a:p>
            <a:pPr marL="342900" indent="-342900">
              <a:lnSpc>
                <a:spcPct val="100000"/>
              </a:lnSpc>
              <a:spcBef>
                <a:spcPts val="0"/>
              </a:spcBef>
              <a:buFont typeface="Arial" panose="020B0604020202020204" pitchFamily="34" charset="0"/>
              <a:buChar char="•"/>
              <a:defRPr/>
            </a:pPr>
            <a:r>
              <a:rPr lang="en-US" dirty="0"/>
              <a:t>Power Dynamics across and within teams/civil society + academic balance</a:t>
            </a:r>
          </a:p>
          <a:p>
            <a:pPr marL="342900" indent="-342900">
              <a:lnSpc>
                <a:spcPct val="100000"/>
              </a:lnSpc>
              <a:spcBef>
                <a:spcPts val="0"/>
              </a:spcBef>
              <a:buFont typeface="Arial" panose="020B0604020202020204" pitchFamily="34" charset="0"/>
              <a:buChar char="•"/>
              <a:defRPr/>
            </a:pPr>
            <a:endParaRPr lang="en-US" dirty="0"/>
          </a:p>
          <a:p>
            <a:pPr>
              <a:lnSpc>
                <a:spcPct val="100000"/>
              </a:lnSpc>
              <a:spcBef>
                <a:spcPts val="0"/>
              </a:spcBef>
              <a:defRPr/>
            </a:pPr>
            <a:endParaRPr lang="en-US" dirty="0"/>
          </a:p>
          <a:p>
            <a:pPr>
              <a:lnSpc>
                <a:spcPct val="100000"/>
              </a:lnSpc>
              <a:spcBef>
                <a:spcPts val="0"/>
              </a:spcBef>
              <a:defRPr/>
            </a:pPr>
            <a:r>
              <a:rPr lang="en-US" dirty="0"/>
              <a:t>Plus…..</a:t>
            </a:r>
          </a:p>
          <a:p>
            <a:pPr marL="342900" indent="-342900">
              <a:lnSpc>
                <a:spcPct val="100000"/>
              </a:lnSpc>
              <a:spcBef>
                <a:spcPts val="0"/>
              </a:spcBef>
              <a:buFont typeface="Arial" panose="020B0604020202020204" pitchFamily="34" charset="0"/>
              <a:buChar char="•"/>
              <a:defRPr/>
            </a:pPr>
            <a:r>
              <a:rPr lang="en-US" dirty="0"/>
              <a:t>The current political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10" name="Date Placeholder 1">
            <a:extLst>
              <a:ext uri="{FF2B5EF4-FFF2-40B4-BE49-F238E27FC236}">
                <a16:creationId xmlns:a16="http://schemas.microsoft.com/office/drawing/2014/main" id="{CD3EF798-8469-82CE-F560-A84C3D3A5A32}"/>
              </a:ext>
            </a:extLst>
          </p:cNvPr>
          <p:cNvSpPr>
            <a:spLocks noGrp="1"/>
          </p:cNvSpPr>
          <p:nvPr>
            <p:ph type="dt" sz="half" idx="10"/>
          </p:nvPr>
        </p:nvSpPr>
        <p:spPr>
          <a:xfrm>
            <a:off x="838200" y="6356350"/>
            <a:ext cx="2743200" cy="365125"/>
          </a:xfrm>
        </p:spPr>
        <p:txBody>
          <a:bodyPr/>
          <a:lstStyle/>
          <a:p>
            <a:pPr rtl="0">
              <a:defRPr/>
            </a:pPr>
            <a:endParaRPr lang="en-GB" noProof="0" dirty="0">
              <a:solidFill>
                <a:prstClr val="black">
                  <a:tint val="75000"/>
                </a:prstClr>
              </a:solidFill>
            </a:endParaRPr>
          </a:p>
        </p:txBody>
      </p:sp>
      <p:sp>
        <p:nvSpPr>
          <p:cNvPr id="11" name="Footer Placeholder 2">
            <a:extLst>
              <a:ext uri="{FF2B5EF4-FFF2-40B4-BE49-F238E27FC236}">
                <a16:creationId xmlns:a16="http://schemas.microsoft.com/office/drawing/2014/main" id="{A41D5F17-7D03-24F9-F930-309745DD865F}"/>
              </a:ext>
            </a:extLst>
          </p:cNvPr>
          <p:cNvSpPr>
            <a:spLocks noGrp="1"/>
          </p:cNvSpPr>
          <p:nvPr>
            <p:ph type="ftr" sz="quarter" idx="11"/>
          </p:nvPr>
        </p:nvSpPr>
        <p:spPr>
          <a:xfrm>
            <a:off x="4038600" y="6356350"/>
            <a:ext cx="4114800" cy="365125"/>
          </a:xfrm>
        </p:spPr>
        <p:txBody>
          <a:bodyPr/>
          <a:lstStyle/>
          <a:p>
            <a:pPr rtl="0">
              <a:defRPr/>
            </a:pPr>
            <a:r>
              <a:rPr lang="en-GB" noProof="0" dirty="0">
                <a:solidFill>
                  <a:prstClr val="black">
                    <a:tint val="75000"/>
                  </a:prstClr>
                </a:solidFill>
              </a:rPr>
              <a:t>UKPRN: Creative Methods and Outputs in Participatory Research 6/6/25</a:t>
            </a:r>
          </a:p>
          <a:p>
            <a:pPr rtl="0">
              <a:defRPr/>
            </a:pPr>
            <a:endParaRPr lang="en-GB" noProof="0" dirty="0">
              <a:solidFill>
                <a:prstClr val="black">
                  <a:tint val="75000"/>
                </a:prstClr>
              </a:solidFill>
            </a:endParaRPr>
          </a:p>
        </p:txBody>
      </p:sp>
      <p:sp>
        <p:nvSpPr>
          <p:cNvPr id="5" name="Picture Placeholder 4">
            <a:extLst>
              <a:ext uri="{FF2B5EF4-FFF2-40B4-BE49-F238E27FC236}">
                <a16:creationId xmlns:a16="http://schemas.microsoft.com/office/drawing/2014/main" id="{CCDDD3F5-34E2-7F35-E364-0D930D061214}"/>
              </a:ext>
            </a:extLst>
          </p:cNvPr>
          <p:cNvSpPr>
            <a:spLocks noGrp="1"/>
          </p:cNvSpPr>
          <p:nvPr>
            <p:ph type="pic" sz="quarter" idx="13"/>
          </p:nvPr>
        </p:nvSpPr>
        <p:spPr/>
        <p:txBody>
          <a:bodyPr/>
          <a:lstStyle/>
          <a:p>
            <a:endParaRPr lang="en-GB"/>
          </a:p>
        </p:txBody>
      </p:sp>
      <p:pic>
        <p:nvPicPr>
          <p:cNvPr id="7" name="Picture Placeholder 5" descr="A group of people in a room&#10;&#10;AI-generated content may be incorrect.">
            <a:extLst>
              <a:ext uri="{FF2B5EF4-FFF2-40B4-BE49-F238E27FC236}">
                <a16:creationId xmlns:a16="http://schemas.microsoft.com/office/drawing/2014/main" id="{6543BB11-3FB2-D063-C84F-A12D82BC6567}"/>
              </a:ext>
            </a:extLst>
          </p:cNvPr>
          <p:cNvPicPr>
            <a:picLocks noChangeAspect="1"/>
          </p:cNvPicPr>
          <p:nvPr/>
        </p:nvPicPr>
        <p:blipFill>
          <a:blip r:embed="rId4"/>
          <a:srcRect l="6128" r="6128"/>
          <a:stretch>
            <a:fillRect/>
          </a:stretch>
        </p:blipFill>
        <p:spPr>
          <a:xfrm>
            <a:off x="6237962"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pic>
      <p:pic>
        <p:nvPicPr>
          <p:cNvPr id="12" name="Picture 11">
            <a:extLst>
              <a:ext uri="{FF2B5EF4-FFF2-40B4-BE49-F238E27FC236}">
                <a16:creationId xmlns:a16="http://schemas.microsoft.com/office/drawing/2014/main" id="{BC79BB62-0922-0043-2C43-630392363ACC}"/>
              </a:ext>
            </a:extLst>
          </p:cNvPr>
          <p:cNvPicPr>
            <a:picLocks noChangeAspect="1"/>
          </p:cNvPicPr>
          <p:nvPr/>
        </p:nvPicPr>
        <p:blipFill>
          <a:blip r:embed="rId5"/>
          <a:stretch>
            <a:fillRect/>
          </a:stretch>
        </p:blipFill>
        <p:spPr>
          <a:xfrm>
            <a:off x="1703098" y="6115050"/>
            <a:ext cx="2011676" cy="582930"/>
          </a:xfrm>
          <a:prstGeom prst="rect">
            <a:avLst/>
          </a:prstGeom>
        </p:spPr>
      </p:pic>
    </p:spTree>
    <p:extLst>
      <p:ext uri="{BB962C8B-B14F-4D97-AF65-F5344CB8AC3E}">
        <p14:creationId xmlns:p14="http://schemas.microsoft.com/office/powerpoint/2010/main" val="164660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en-GB" b="1"/>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GB"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665976" y="2551176"/>
            <a:ext cx="4709160" cy="2332109"/>
          </a:xfrm>
        </p:spPr>
        <p:txBody>
          <a:bodyPr rtlCol="0">
            <a:normAutofit/>
          </a:bodyPr>
          <a:lstStyle/>
          <a:p>
            <a:pPr rtl="0"/>
            <a:endParaRPr lang="en-GB" b="1" dirty="0">
              <a:solidFill>
                <a:schemeClr val="accent4"/>
              </a:solidFill>
            </a:endParaRPr>
          </a:p>
          <a:p>
            <a:r>
              <a:rPr lang="en-GB" b="1" dirty="0">
                <a:latin typeface="Avenir Next LT Pro" panose="020B0504020202020204" pitchFamily="34" charset="0"/>
                <a:hlinkClick r:id="rId3"/>
              </a:rPr>
              <a:t>www.</a:t>
            </a:r>
            <a:r>
              <a:rPr lang="en-GB" b="1" i="0" u="none" strike="noStrike" baseline="0" dirty="0">
                <a:latin typeface="Avenir Next LT Pro" panose="020B0504020202020204" pitchFamily="34" charset="0"/>
                <a:hlinkClick r:id="rId3"/>
              </a:rPr>
              <a:t>migrefhealth.co.uk</a:t>
            </a:r>
            <a:r>
              <a:rPr lang="en-GB" b="1" i="0" u="none" strike="noStrike" baseline="0" dirty="0">
                <a:latin typeface="Avenir Next LT Pro" panose="020B0504020202020204" pitchFamily="34" charset="0"/>
              </a:rPr>
              <a:t> </a:t>
            </a:r>
            <a:endParaRPr lang="en-GB" dirty="0">
              <a:solidFill>
                <a:schemeClr val="accent4"/>
              </a:solidFill>
            </a:endParaRPr>
          </a:p>
        </p:txBody>
      </p:sp>
      <p:sp>
        <p:nvSpPr>
          <p:cNvPr id="4" name="TextBox 3">
            <a:extLst>
              <a:ext uri="{FF2B5EF4-FFF2-40B4-BE49-F238E27FC236}">
                <a16:creationId xmlns:a16="http://schemas.microsoft.com/office/drawing/2014/main" id="{3BB00A9D-2761-E7A7-06A1-631FF7781650}"/>
              </a:ext>
            </a:extLst>
          </p:cNvPr>
          <p:cNvSpPr txBox="1"/>
          <p:nvPr/>
        </p:nvSpPr>
        <p:spPr>
          <a:xfrm>
            <a:off x="6665976" y="5120739"/>
            <a:ext cx="26149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92D050"/>
                </a:solidFill>
                <a:effectLst/>
                <a:uLnTx/>
                <a:uFillTx/>
                <a:latin typeface="Tw Cen MT"/>
                <a:ea typeface="+mn-ea"/>
                <a:cs typeface="+mn-cs"/>
              </a:rPr>
              <a:t>#M</a:t>
            </a:r>
            <a:r>
              <a:rPr kumimoji="0" lang="en-GB" sz="2800" b="1" i="0" u="none" strike="noStrike" kern="1200" cap="none" spc="0" normalizeH="0" baseline="0" noProof="0" err="1">
                <a:ln>
                  <a:noFill/>
                </a:ln>
                <a:solidFill>
                  <a:srgbClr val="92D050"/>
                </a:solidFill>
                <a:effectLst/>
                <a:uLnTx/>
                <a:uFillTx/>
                <a:latin typeface="Tw Cen MT"/>
                <a:ea typeface="+mn-ea"/>
                <a:cs typeface="+mn-cs"/>
              </a:rPr>
              <a:t>igRefHealth</a:t>
            </a:r>
            <a:r>
              <a:rPr kumimoji="0" lang="en-GB" sz="2800" b="1" i="0" u="none" strike="noStrike" kern="1200" cap="none" spc="0" normalizeH="0" baseline="0" noProof="0">
                <a:ln>
                  <a:noFill/>
                </a:ln>
                <a:solidFill>
                  <a:srgbClr val="92D050"/>
                </a:solidFill>
                <a:effectLst/>
                <a:uLnTx/>
                <a:uFillTx/>
                <a:latin typeface="Tw Cen MT"/>
                <a:ea typeface="+mn-ea"/>
                <a:cs typeface="+mn-cs"/>
              </a:rPr>
              <a:t> </a:t>
            </a:r>
          </a:p>
        </p:txBody>
      </p:sp>
      <p:pic>
        <p:nvPicPr>
          <p:cNvPr id="5" name="Content Placeholder 11">
            <a:extLst>
              <a:ext uri="{FF2B5EF4-FFF2-40B4-BE49-F238E27FC236}">
                <a16:creationId xmlns:a16="http://schemas.microsoft.com/office/drawing/2014/main" id="{3EEB2559-3BFC-835C-5C4A-CCE21A136ADD}"/>
              </a:ext>
            </a:extLst>
          </p:cNvPr>
          <p:cNvPicPr>
            <a:picLocks noChangeAspect="1"/>
          </p:cNvPicPr>
          <p:nvPr/>
        </p:nvPicPr>
        <p:blipFill>
          <a:blip r:embed="rId4"/>
          <a:stretch>
            <a:fillRect/>
          </a:stretch>
        </p:blipFill>
        <p:spPr>
          <a:xfrm>
            <a:off x="9216066" y="5030478"/>
            <a:ext cx="1337402" cy="1325872"/>
          </a:xfrm>
          <a:prstGeom prst="rect">
            <a:avLst/>
          </a:prstGeom>
        </p:spPr>
      </p:pic>
      <p:sp>
        <p:nvSpPr>
          <p:cNvPr id="7" name="Date Placeholder 1">
            <a:extLst>
              <a:ext uri="{FF2B5EF4-FFF2-40B4-BE49-F238E27FC236}">
                <a16:creationId xmlns:a16="http://schemas.microsoft.com/office/drawing/2014/main" id="{471ED9DD-EB12-9EAB-D81B-6ED889C53FD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Avenir Next LT Pro"/>
                <a:ea typeface="+mn-ea"/>
                <a:cs typeface="+mn-cs"/>
              </a:rPr>
              <a:t>2/6/25</a:t>
            </a:r>
          </a:p>
        </p:txBody>
      </p:sp>
      <p:sp>
        <p:nvSpPr>
          <p:cNvPr id="8" name="Footer Placeholder 2">
            <a:extLst>
              <a:ext uri="{FF2B5EF4-FFF2-40B4-BE49-F238E27FC236}">
                <a16:creationId xmlns:a16="http://schemas.microsoft.com/office/drawing/2014/main" id="{62F9C820-35FF-A387-9533-C9A1E3EE5CC9}"/>
              </a:ext>
            </a:extLst>
          </p:cNvPr>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Avenir Next LT Pro"/>
                <a:ea typeface="+mn-ea"/>
                <a:cs typeface="+mn-cs"/>
              </a:rPr>
              <a:t>Project full team AB meeting 12</a:t>
            </a:r>
            <a:r>
              <a:rPr kumimoji="0" lang="en-GB" sz="1200" b="0" i="0" u="none" strike="noStrike" kern="1200" cap="none" spc="0" normalizeH="0" baseline="30000" noProof="0" dirty="0">
                <a:ln>
                  <a:noFill/>
                </a:ln>
                <a:solidFill>
                  <a:prstClr val="black">
                    <a:tint val="75000"/>
                  </a:prstClr>
                </a:solidFill>
                <a:effectLst/>
                <a:uLnTx/>
                <a:uFillTx/>
                <a:latin typeface="Avenir Next LT Pro"/>
                <a:ea typeface="+mn-ea"/>
                <a:cs typeface="+mn-cs"/>
              </a:rPr>
              <a:t>th</a:t>
            </a:r>
            <a:r>
              <a:rPr kumimoji="0" lang="en-GB" sz="1200" b="0" i="0" u="none" strike="noStrike" kern="1200" cap="none" spc="0" normalizeH="0" baseline="0" noProof="0" dirty="0">
                <a:ln>
                  <a:noFill/>
                </a:ln>
                <a:solidFill>
                  <a:prstClr val="black">
                    <a:tint val="75000"/>
                  </a:prstClr>
                </a:solidFill>
                <a:effectLst/>
                <a:uLnTx/>
                <a:uFillTx/>
                <a:latin typeface="Avenir Next LT Pro"/>
                <a:ea typeface="+mn-ea"/>
                <a:cs typeface="+mn-cs"/>
              </a:rPr>
              <a:t> June</a:t>
            </a:r>
          </a:p>
        </p:txBody>
      </p:sp>
    </p:spTree>
    <p:extLst>
      <p:ext uri="{BB962C8B-B14F-4D97-AF65-F5344CB8AC3E}">
        <p14:creationId xmlns:p14="http://schemas.microsoft.com/office/powerpoint/2010/main" val="962258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hapesVTI">
  <a:themeElements>
    <a:clrScheme name="Custom 7">
      <a:dk1>
        <a:sysClr val="windowText" lastClr="000000"/>
      </a:dk1>
      <a:lt1>
        <a:sysClr val="window" lastClr="FFFFFF"/>
      </a:lt1>
      <a:dk2>
        <a:srgbClr val="281B10"/>
      </a:dk2>
      <a:lt2>
        <a:srgbClr val="FFF9F5"/>
      </a:lt2>
      <a:accent1>
        <a:srgbClr val="80CC4A"/>
      </a:accent1>
      <a:accent2>
        <a:srgbClr val="235ABD"/>
      </a:accent2>
      <a:accent3>
        <a:srgbClr val="015A4C"/>
      </a:accent3>
      <a:accent4>
        <a:srgbClr val="600002"/>
      </a:accent4>
      <a:accent5>
        <a:srgbClr val="80CC4A"/>
      </a:accent5>
      <a:accent6>
        <a:srgbClr val="A2A2A2"/>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38_TF78504181_Win32" id="{C0282433-D7EF-45DF-A8F6-65451AB0B295}" vid="{7A5F5F68-7204-400F-A78C-9EE75BE45B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9EF2F6CDE3A94AAD42F122653643A9" ma:contentTypeVersion="12" ma:contentTypeDescription="Create a new document." ma:contentTypeScope="" ma:versionID="9550ce060b441e70fdc44689bc0008ef">
  <xsd:schema xmlns:xsd="http://www.w3.org/2001/XMLSchema" xmlns:xs="http://www.w3.org/2001/XMLSchema" xmlns:p="http://schemas.microsoft.com/office/2006/metadata/properties" xmlns:ns2="3cb4069d-a241-4d97-95cc-9b31d271d47d" targetNamespace="http://schemas.microsoft.com/office/2006/metadata/properties" ma:root="true" ma:fieldsID="960329e4db3e8d74c9bdfb22cca39f03" ns2:_="">
    <xsd:import namespace="3cb4069d-a241-4d97-95cc-9b31d271d4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4069d-a241-4d97-95cc-9b31d271d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2D91F4-C34E-4103-AFF6-E841F1444BD5}"/>
</file>

<file path=customXml/itemProps2.xml><?xml version="1.0" encoding="utf-8"?>
<ds:datastoreItem xmlns:ds="http://schemas.openxmlformats.org/officeDocument/2006/customXml" ds:itemID="{5FD76022-CE0F-47F7-B3A4-2F7BD04A27DD}"/>
</file>

<file path=customXml/itemProps3.xml><?xml version="1.0" encoding="utf-8"?>
<ds:datastoreItem xmlns:ds="http://schemas.openxmlformats.org/officeDocument/2006/customXml" ds:itemID="{5037C0B9-988C-4084-9D84-A3592C66C910}"/>
</file>

<file path=docMetadata/LabelInfo.xml><?xml version="1.0" encoding="utf-8"?>
<clbl:labelList xmlns:clbl="http://schemas.microsoft.com/office/2020/mipLabelMetadata">
  <clbl:label id="{5f35c3da-39ae-4632-9ac1-afc2f25d2852}" enabled="0" method="" siteId="{5f35c3da-39ae-4632-9ac1-afc2f25d2852}" removed="1"/>
</clbl:labelList>
</file>

<file path=docProps/app.xml><?xml version="1.0" encoding="utf-8"?>
<Properties xmlns="http://schemas.openxmlformats.org/officeDocument/2006/extended-properties" xmlns:vt="http://schemas.openxmlformats.org/officeDocument/2006/docPropsVTypes">
  <TotalTime>157</TotalTime>
  <Words>659</Words>
  <Application>Microsoft Office PowerPoint</Application>
  <PresentationFormat>Widescreen</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Aptos</vt:lpstr>
      <vt:lpstr>Aptos Display</vt:lpstr>
      <vt:lpstr>Arial</vt:lpstr>
      <vt:lpstr>Avenir Next LT Pro</vt:lpstr>
      <vt:lpstr>Calibri</vt:lpstr>
      <vt:lpstr>Tw Cen MT</vt:lpstr>
      <vt:lpstr>Office Theme</vt:lpstr>
      <vt:lpstr>ShapesVTI</vt:lpstr>
      <vt:lpstr>Co-creating asset and place-based approaches to tackling refugee and migrant health exclusion    Margaret Greenfields@aru.ac.uk    </vt:lpstr>
      <vt:lpstr>Project Goal</vt:lpstr>
      <vt:lpstr>Progress so far</vt:lpstr>
      <vt:lpstr>Challenges of Collaborative and  of Creative Methods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Greenfields, Margaret</dc:creator>
  <cp:lastModifiedBy>Greenfields, Margaret</cp:lastModifiedBy>
  <cp:revision>2</cp:revision>
  <dcterms:created xsi:type="dcterms:W3CDTF">2025-06-04T14:53:22Z</dcterms:created>
  <dcterms:modified xsi:type="dcterms:W3CDTF">2025-06-05T09:33:14Z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0x010100AD9EF2F6CDE3A94AAD42F122653643A9</vt:lpwstr>
  </property>
</Properties>
</file>